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8.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Microsoft_Equation1.bin" ContentType="application/vnd.openxmlformats-officedocument.oleObject"/>
  <Override PartName="/ppt/embeddings/Microsoft_Equation2.bin" ContentType="application/vnd.openxmlformats-officedocument.oleObject"/>
  <Override PartName="/ppt/embeddings/Microsoft_Equation3.bin" ContentType="application/vnd.openxmlformats-officedocument.oleObject"/>
  <Override PartName="/ppt/embeddings/Microsoft_Equation4.bin" ContentType="application/vnd.openxmlformats-officedocument.oleObject"/>
  <Override PartName="/ppt/notesSlides/notesSlide14.xml" ContentType="application/vnd.openxmlformats-officedocument.presentationml.notesSlide+xml"/>
  <Override PartName="/ppt/embeddings/Microsoft_Equation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handoutMasterIdLst>
    <p:handoutMasterId r:id="rId51"/>
  </p:handoutMasterIdLst>
  <p:sldIdLst>
    <p:sldId id="256" r:id="rId2"/>
    <p:sldId id="257" r:id="rId3"/>
    <p:sldId id="259" r:id="rId4"/>
    <p:sldId id="258" r:id="rId5"/>
    <p:sldId id="261" r:id="rId6"/>
    <p:sldId id="262" r:id="rId7"/>
    <p:sldId id="263" r:id="rId8"/>
    <p:sldId id="264" r:id="rId9"/>
    <p:sldId id="265" r:id="rId10"/>
    <p:sldId id="275" r:id="rId11"/>
    <p:sldId id="308" r:id="rId12"/>
    <p:sldId id="266" r:id="rId13"/>
    <p:sldId id="270" r:id="rId14"/>
    <p:sldId id="299" r:id="rId15"/>
    <p:sldId id="260" r:id="rId16"/>
    <p:sldId id="267" r:id="rId17"/>
    <p:sldId id="307" r:id="rId18"/>
    <p:sldId id="269" r:id="rId19"/>
    <p:sldId id="302" r:id="rId20"/>
    <p:sldId id="268" r:id="rId21"/>
    <p:sldId id="271" r:id="rId22"/>
    <p:sldId id="304" r:id="rId23"/>
    <p:sldId id="305" r:id="rId24"/>
    <p:sldId id="306" r:id="rId25"/>
    <p:sldId id="272" r:id="rId26"/>
    <p:sldId id="273" r:id="rId27"/>
    <p:sldId id="274" r:id="rId28"/>
    <p:sldId id="276" r:id="rId29"/>
    <p:sldId id="277" r:id="rId30"/>
    <p:sldId id="278" r:id="rId31"/>
    <p:sldId id="280" r:id="rId32"/>
    <p:sldId id="279" r:id="rId33"/>
    <p:sldId id="284" r:id="rId34"/>
    <p:sldId id="281" r:id="rId35"/>
    <p:sldId id="283" r:id="rId36"/>
    <p:sldId id="285" r:id="rId37"/>
    <p:sldId id="288" r:id="rId38"/>
    <p:sldId id="289" r:id="rId39"/>
    <p:sldId id="290" r:id="rId40"/>
    <p:sldId id="291" r:id="rId41"/>
    <p:sldId id="293" r:id="rId42"/>
    <p:sldId id="296" r:id="rId43"/>
    <p:sldId id="295" r:id="rId44"/>
    <p:sldId id="297" r:id="rId45"/>
    <p:sldId id="300" r:id="rId46"/>
    <p:sldId id="301" r:id="rId47"/>
    <p:sldId id="282" r:id="rId48"/>
    <p:sldId id="292" r:id="rId4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6D6D"/>
    <a:srgbClr val="57C453"/>
    <a:srgbClr val="1BE5E7"/>
    <a:srgbClr val="646464"/>
    <a:srgbClr val="B712D1"/>
    <a:srgbClr val="CD08D1"/>
    <a:srgbClr val="9F07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2" d="100"/>
          <a:sy n="112" d="100"/>
        </p:scale>
        <p:origin x="-154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12T01:08:04.074" idx="1">
    <p:pos x="-43" y="10"/>
    <p:text>What point are you trying to make with the SK detector picture?</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 Id="rId2"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1" Type="http://schemas.openxmlformats.org/officeDocument/2006/relationships/image" Target="../media/image42.emf"/><Relationship Id="rId12" Type="http://schemas.openxmlformats.org/officeDocument/2006/relationships/image" Target="../media/image43.emf"/><Relationship Id="rId13" Type="http://schemas.openxmlformats.org/officeDocument/2006/relationships/image" Target="../media/image44.emf"/><Relationship Id="rId1" Type="http://schemas.openxmlformats.org/officeDocument/2006/relationships/image" Target="../media/image29.emf"/><Relationship Id="rId2" Type="http://schemas.openxmlformats.org/officeDocument/2006/relationships/image" Target="../media/image34.emf"/><Relationship Id="rId3" Type="http://schemas.openxmlformats.org/officeDocument/2006/relationships/image" Target="../media/image35.emf"/><Relationship Id="rId4" Type="http://schemas.openxmlformats.org/officeDocument/2006/relationships/image" Target="../media/image30.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7.emf"/><Relationship Id="rId2" Type="http://schemas.openxmlformats.org/officeDocument/2006/relationships/image" Target="../media/image8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17ECD4-896B-2349-8EC8-4BC62F8DF5A6}" type="datetimeFigureOut">
              <a:rPr lang="en-US" smtClean="0"/>
              <a:t>8/3/17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DCFD33-4FD4-E346-8803-1021A526B634}" type="slidenum">
              <a:rPr lang="en-US" smtClean="0"/>
              <a:t>‹#›</a:t>
            </a:fld>
            <a:endParaRPr lang="en-US"/>
          </a:p>
        </p:txBody>
      </p:sp>
    </p:spTree>
    <p:extLst>
      <p:ext uri="{BB962C8B-B14F-4D97-AF65-F5344CB8AC3E}">
        <p14:creationId xmlns:p14="http://schemas.microsoft.com/office/powerpoint/2010/main" val="16933829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4B385F-6BEE-5049-BD9B-99037DEAFDA3}" type="datetimeFigureOut">
              <a:rPr lang="en-US" smtClean="0"/>
              <a:t>8/3/17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7C971D-1FAA-9448-B701-62868E5464F7}" type="slidenum">
              <a:rPr lang="en-US" smtClean="0"/>
              <a:t>‹#›</a:t>
            </a:fld>
            <a:endParaRPr lang="en-US"/>
          </a:p>
        </p:txBody>
      </p:sp>
    </p:spTree>
    <p:extLst>
      <p:ext uri="{BB962C8B-B14F-4D97-AF65-F5344CB8AC3E}">
        <p14:creationId xmlns:p14="http://schemas.microsoft.com/office/powerpoint/2010/main" val="52962572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Solar neutrino flux on earth</a:t>
            </a:r>
            <a:r>
              <a:rPr lang="en-US" baseline="0" dirty="0" smtClean="0"/>
              <a:t> is ~7E10 (70 billion) particles /cm2/sec</a:t>
            </a:r>
            <a:endParaRPr lang="en-US" dirty="0" smtClean="0"/>
          </a:p>
          <a:p>
            <a:r>
              <a:rPr lang="en-US" dirty="0" smtClean="0"/>
              <a:t>- neutrinos are 5 to 6 orders</a:t>
            </a:r>
            <a:r>
              <a:rPr lang="en-US" baseline="0" dirty="0" smtClean="0"/>
              <a:t> of magnitude (1 million times) lighter than other particles</a:t>
            </a:r>
            <a:endParaRPr lang="en-US" dirty="0"/>
          </a:p>
        </p:txBody>
      </p:sp>
      <p:sp>
        <p:nvSpPr>
          <p:cNvPr id="4" name="Slide Number Placeholder 3"/>
          <p:cNvSpPr>
            <a:spLocks noGrp="1"/>
          </p:cNvSpPr>
          <p:nvPr>
            <p:ph type="sldNum" sz="quarter" idx="10"/>
          </p:nvPr>
        </p:nvSpPr>
        <p:spPr/>
        <p:txBody>
          <a:bodyPr/>
          <a:lstStyle/>
          <a:p>
            <a:fld id="{AE7C971D-1FAA-9448-B701-62868E5464F7}" type="slidenum">
              <a:rPr lang="en-US" smtClean="0"/>
              <a:t>4</a:t>
            </a:fld>
            <a:endParaRPr lang="en-US"/>
          </a:p>
        </p:txBody>
      </p:sp>
    </p:spTree>
    <p:extLst>
      <p:ext uri="{BB962C8B-B14F-4D97-AF65-F5344CB8AC3E}">
        <p14:creationId xmlns:p14="http://schemas.microsoft.com/office/powerpoint/2010/main" val="2074572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7C971D-1FAA-9448-B701-62868E5464F7}" type="slidenum">
              <a:rPr lang="en-US" smtClean="0"/>
              <a:t>26</a:t>
            </a:fld>
            <a:endParaRPr lang="en-US"/>
          </a:p>
        </p:txBody>
      </p:sp>
    </p:spTree>
    <p:extLst>
      <p:ext uri="{BB962C8B-B14F-4D97-AF65-F5344CB8AC3E}">
        <p14:creationId xmlns:p14="http://schemas.microsoft.com/office/powerpoint/2010/main" val="1895187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7C971D-1FAA-9448-B701-62868E5464F7}" type="slidenum">
              <a:rPr lang="en-US" smtClean="0"/>
              <a:t>29</a:t>
            </a:fld>
            <a:endParaRPr lang="en-US"/>
          </a:p>
        </p:txBody>
      </p:sp>
    </p:spTree>
    <p:extLst>
      <p:ext uri="{BB962C8B-B14F-4D97-AF65-F5344CB8AC3E}">
        <p14:creationId xmlns:p14="http://schemas.microsoft.com/office/powerpoint/2010/main" val="3836739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716B41-497A-5B43-A71E-399C9E9C0800}" type="slidenum">
              <a:rPr lang="en-US" smtClean="0"/>
              <a:t>30</a:t>
            </a:fld>
            <a:endParaRPr lang="en-US"/>
          </a:p>
        </p:txBody>
      </p:sp>
    </p:spTree>
    <p:extLst>
      <p:ext uri="{BB962C8B-B14F-4D97-AF65-F5344CB8AC3E}">
        <p14:creationId xmlns:p14="http://schemas.microsoft.com/office/powerpoint/2010/main" val="3216968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Fit with a single free parameter,</a:t>
            </a:r>
            <a:r>
              <a:rPr lang="en-US" baseline="0" dirty="0" smtClean="0"/>
              <a:t> scaling parameter a</a:t>
            </a:r>
          </a:p>
          <a:p>
            <a:r>
              <a:rPr lang="en-US" baseline="0" dirty="0" smtClean="0"/>
              <a:t>Later, I’ll show you how this can be used to model alpha backgrounds</a:t>
            </a:r>
          </a:p>
          <a:p>
            <a:endParaRPr lang="en-US" dirty="0"/>
          </a:p>
        </p:txBody>
      </p:sp>
      <p:sp>
        <p:nvSpPr>
          <p:cNvPr id="4" name="Slide Number Placeholder 3"/>
          <p:cNvSpPr>
            <a:spLocks noGrp="1"/>
          </p:cNvSpPr>
          <p:nvPr>
            <p:ph type="sldNum" sz="quarter" idx="10"/>
          </p:nvPr>
        </p:nvSpPr>
        <p:spPr/>
        <p:txBody>
          <a:bodyPr/>
          <a:lstStyle/>
          <a:p>
            <a:fld id="{AE7C971D-1FAA-9448-B701-62868E5464F7}" type="slidenum">
              <a:rPr lang="en-US" smtClean="0"/>
              <a:t>32</a:t>
            </a:fld>
            <a:endParaRPr lang="en-US"/>
          </a:p>
        </p:txBody>
      </p:sp>
    </p:spTree>
    <p:extLst>
      <p:ext uri="{BB962C8B-B14F-4D97-AF65-F5344CB8AC3E}">
        <p14:creationId xmlns:p14="http://schemas.microsoft.com/office/powerpoint/2010/main" val="2265019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14 more detectors</a:t>
            </a:r>
            <a:endParaRPr lang="en-US" dirty="0"/>
          </a:p>
        </p:txBody>
      </p:sp>
      <p:sp>
        <p:nvSpPr>
          <p:cNvPr id="4" name="Slide Number Placeholder 3"/>
          <p:cNvSpPr>
            <a:spLocks noGrp="1"/>
          </p:cNvSpPr>
          <p:nvPr>
            <p:ph type="sldNum" sz="quarter" idx="10"/>
          </p:nvPr>
        </p:nvSpPr>
        <p:spPr/>
        <p:txBody>
          <a:bodyPr/>
          <a:lstStyle/>
          <a:p>
            <a:fld id="{AE7C971D-1FAA-9448-B701-62868E5464F7}" type="slidenum">
              <a:rPr lang="en-US" smtClean="0"/>
              <a:t>40</a:t>
            </a:fld>
            <a:endParaRPr lang="en-US"/>
          </a:p>
        </p:txBody>
      </p:sp>
    </p:spTree>
    <p:extLst>
      <p:ext uri="{BB962C8B-B14F-4D97-AF65-F5344CB8AC3E}">
        <p14:creationId xmlns:p14="http://schemas.microsoft.com/office/powerpoint/2010/main" val="280465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AB1718-157C-F94C-BB27-F0868DFF7FC9}" type="slidenum">
              <a:rPr lang="en-US" smtClean="0"/>
              <a:t>7</a:t>
            </a:fld>
            <a:endParaRPr lang="en-US"/>
          </a:p>
        </p:txBody>
      </p:sp>
    </p:spTree>
    <p:extLst>
      <p:ext uri="{BB962C8B-B14F-4D97-AF65-F5344CB8AC3E}">
        <p14:creationId xmlns:p14="http://schemas.microsoft.com/office/powerpoint/2010/main" val="82005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sigma on mixing angles</a:t>
            </a:r>
          </a:p>
          <a:p>
            <a:endParaRPr lang="en-US" baseline="0" dirty="0" smtClean="0"/>
          </a:p>
          <a:p>
            <a:r>
              <a:rPr lang="en-US" baseline="0" dirty="0" smtClean="0"/>
              <a:t>Split into two slides?</a:t>
            </a:r>
          </a:p>
          <a:p>
            <a:endParaRPr lang="en-US" baseline="0" dirty="0" smtClean="0"/>
          </a:p>
          <a:p>
            <a:r>
              <a:rPr lang="en-US" baseline="0" dirty="0" smtClean="0"/>
              <a:t>introduce </a:t>
            </a:r>
            <a:r>
              <a:rPr lang="en-US" baseline="0" dirty="0" err="1" smtClean="0"/>
              <a:t>mbb</a:t>
            </a:r>
            <a:r>
              <a:rPr lang="en-US" baseline="0" dirty="0" smtClean="0"/>
              <a:t> after rate</a:t>
            </a:r>
          </a:p>
          <a:p>
            <a:endParaRPr lang="en-US" baseline="0" dirty="0" smtClean="0"/>
          </a:p>
          <a:p>
            <a:r>
              <a:rPr lang="en-US" baseline="0" dirty="0" smtClean="0"/>
              <a:t>rate is the thing we measure, and then extract </a:t>
            </a:r>
            <a:r>
              <a:rPr lang="en-US" baseline="0" dirty="0" err="1" smtClean="0"/>
              <a:t>mbb</a:t>
            </a:r>
            <a:endParaRPr lang="en-US" baseline="0" dirty="0" smtClean="0"/>
          </a:p>
          <a:p>
            <a:endParaRPr lang="en-US" baseline="0" dirty="0" smtClean="0"/>
          </a:p>
          <a:p>
            <a:r>
              <a:rPr lang="en-US" baseline="0" dirty="0" smtClean="0"/>
              <a:t>explain rate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6AB1718-157C-F94C-BB27-F0868DFF7FC9}" type="slidenum">
              <a:rPr lang="en-US" smtClean="0"/>
              <a:t>8</a:t>
            </a:fld>
            <a:endParaRPr lang="en-US"/>
          </a:p>
        </p:txBody>
      </p:sp>
    </p:spTree>
    <p:extLst>
      <p:ext uri="{BB962C8B-B14F-4D97-AF65-F5344CB8AC3E}">
        <p14:creationId xmlns:p14="http://schemas.microsoft.com/office/powerpoint/2010/main" val="820057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avogradro’s</a:t>
            </a:r>
            <a:r>
              <a:rPr lang="en-US" dirty="0" smtClean="0"/>
              <a:t> number = 6E23 helps here</a:t>
            </a:r>
          </a:p>
          <a:p>
            <a:endParaRPr lang="en-US" baseline="0" dirty="0" smtClean="0"/>
          </a:p>
        </p:txBody>
      </p:sp>
      <p:sp>
        <p:nvSpPr>
          <p:cNvPr id="4" name="Slide Number Placeholder 3"/>
          <p:cNvSpPr>
            <a:spLocks noGrp="1"/>
          </p:cNvSpPr>
          <p:nvPr>
            <p:ph type="sldNum" sz="quarter" idx="10"/>
          </p:nvPr>
        </p:nvSpPr>
        <p:spPr/>
        <p:txBody>
          <a:bodyPr/>
          <a:lstStyle/>
          <a:p>
            <a:fld id="{D6AB1718-157C-F94C-BB27-F0868DFF7FC9}" type="slidenum">
              <a:rPr lang="en-US" smtClean="0"/>
              <a:t>9</a:t>
            </a:fld>
            <a:endParaRPr lang="en-US"/>
          </a:p>
        </p:txBody>
      </p:sp>
    </p:spTree>
    <p:extLst>
      <p:ext uri="{BB962C8B-B14F-4D97-AF65-F5344CB8AC3E}">
        <p14:creationId xmlns:p14="http://schemas.microsoft.com/office/powerpoint/2010/main" val="3387842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AB1718-157C-F94C-BB27-F0868DFF7FC9}" type="slidenum">
              <a:rPr lang="en-US" smtClean="0"/>
              <a:t>10</a:t>
            </a:fld>
            <a:endParaRPr lang="en-US"/>
          </a:p>
        </p:txBody>
      </p:sp>
    </p:spTree>
    <p:extLst>
      <p:ext uri="{BB962C8B-B14F-4D97-AF65-F5344CB8AC3E}">
        <p14:creationId xmlns:p14="http://schemas.microsoft.com/office/powerpoint/2010/main" val="3466249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your time!</a:t>
            </a:r>
          </a:p>
          <a:p>
            <a:r>
              <a:rPr lang="en-US" dirty="0" smtClean="0"/>
              <a:t>Start with plot axes </a:t>
            </a:r>
          </a:p>
          <a:p>
            <a:r>
              <a:rPr lang="en-US" dirty="0" smtClean="0"/>
              <a:t>We’re looking for where lines cross</a:t>
            </a:r>
          </a:p>
          <a:p>
            <a:endParaRPr lang="en-US" dirty="0" smtClean="0"/>
          </a:p>
          <a:p>
            <a:r>
              <a:rPr lang="en-US" dirty="0" smtClean="0"/>
              <a:t>GERDA and MJD will work together to build </a:t>
            </a:r>
            <a:r>
              <a:rPr lang="en-US" dirty="0" err="1" smtClean="0"/>
              <a:t>tonne</a:t>
            </a:r>
            <a:r>
              <a:rPr lang="en-US" dirty="0" smtClean="0"/>
              <a:t>-scale </a:t>
            </a:r>
            <a:r>
              <a:rPr lang="en-US" dirty="0" err="1" smtClean="0"/>
              <a:t>Ge</a:t>
            </a:r>
            <a:r>
              <a:rPr lang="en-US" dirty="0" smtClean="0"/>
              <a:t> detector - LEGEND</a:t>
            </a:r>
          </a:p>
          <a:p>
            <a:endParaRPr lang="en-US" dirty="0" smtClean="0"/>
          </a:p>
          <a:p>
            <a:r>
              <a:rPr lang="en-US" dirty="0" smtClean="0"/>
              <a:t>Start</a:t>
            </a:r>
            <a:r>
              <a:rPr lang="en-US" baseline="0" dirty="0" smtClean="0"/>
              <a:t> with just the blue lines? add sensitivity</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072F54E-237E-2F49-8203-452D0528B7A1}" type="slidenum">
              <a:rPr lang="en-US" smtClean="0"/>
              <a:t>12</a:t>
            </a:fld>
            <a:endParaRPr lang="en-US"/>
          </a:p>
        </p:txBody>
      </p:sp>
    </p:spTree>
    <p:extLst>
      <p:ext uri="{BB962C8B-B14F-4D97-AF65-F5344CB8AC3E}">
        <p14:creationId xmlns:p14="http://schemas.microsoft.com/office/powerpoint/2010/main" val="2748460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um in </a:t>
            </a:r>
            <a:r>
              <a:rPr lang="en-US" dirty="0" err="1" smtClean="0"/>
              <a:t>Ge</a:t>
            </a:r>
            <a:r>
              <a:rPr lang="en-US" dirty="0" smtClean="0"/>
              <a:t>, ~10um in copper</a:t>
            </a:r>
          </a:p>
          <a:p>
            <a:r>
              <a:rPr lang="en-US" dirty="0" smtClean="0"/>
              <a:t>Mention </a:t>
            </a:r>
            <a:r>
              <a:rPr lang="en-US" dirty="0" err="1" smtClean="0"/>
              <a:t>Rn</a:t>
            </a:r>
            <a:r>
              <a:rPr lang="en-US" baseline="0" dirty="0" smtClean="0"/>
              <a:t> plate-out, can be full energy (if found on detector surface or </a:t>
            </a:r>
            <a:endParaRPr lang="en-US" dirty="0" smtClean="0"/>
          </a:p>
          <a:p>
            <a:endParaRPr lang="en-US" dirty="0"/>
          </a:p>
        </p:txBody>
      </p:sp>
      <p:sp>
        <p:nvSpPr>
          <p:cNvPr id="4" name="Slide Number Placeholder 3"/>
          <p:cNvSpPr>
            <a:spLocks noGrp="1"/>
          </p:cNvSpPr>
          <p:nvPr>
            <p:ph type="sldNum" sz="quarter" idx="10"/>
          </p:nvPr>
        </p:nvSpPr>
        <p:spPr/>
        <p:txBody>
          <a:bodyPr/>
          <a:lstStyle/>
          <a:p>
            <a:fld id="{AE7C971D-1FAA-9448-B701-62868E5464F7}" type="slidenum">
              <a:rPr lang="en-US" smtClean="0"/>
              <a:t>13</a:t>
            </a:fld>
            <a:endParaRPr lang="en-US"/>
          </a:p>
        </p:txBody>
      </p:sp>
    </p:spTree>
    <p:extLst>
      <p:ext uri="{BB962C8B-B14F-4D97-AF65-F5344CB8AC3E}">
        <p14:creationId xmlns:p14="http://schemas.microsoft.com/office/powerpoint/2010/main" val="2205011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developed about 15 years ago, this is the first generation of large-scale experiments to use them</a:t>
            </a:r>
          </a:p>
          <a:p>
            <a:r>
              <a:rPr lang="en-US" baseline="0" dirty="0" smtClean="0"/>
              <a:t>Still work to be done to completely understand their behavior</a:t>
            </a:r>
            <a:endParaRPr lang="en-US" dirty="0"/>
          </a:p>
        </p:txBody>
      </p:sp>
      <p:sp>
        <p:nvSpPr>
          <p:cNvPr id="4" name="Slide Number Placeholder 3"/>
          <p:cNvSpPr>
            <a:spLocks noGrp="1"/>
          </p:cNvSpPr>
          <p:nvPr>
            <p:ph type="sldNum" sz="quarter" idx="10"/>
          </p:nvPr>
        </p:nvSpPr>
        <p:spPr/>
        <p:txBody>
          <a:bodyPr/>
          <a:lstStyle/>
          <a:p>
            <a:fld id="{AE7C971D-1FAA-9448-B701-62868E5464F7}" type="slidenum">
              <a:rPr lang="en-US" smtClean="0"/>
              <a:t>18</a:t>
            </a:fld>
            <a:endParaRPr lang="en-US"/>
          </a:p>
        </p:txBody>
      </p:sp>
    </p:spTree>
    <p:extLst>
      <p:ext uri="{BB962C8B-B14F-4D97-AF65-F5344CB8AC3E}">
        <p14:creationId xmlns:p14="http://schemas.microsoft.com/office/powerpoint/2010/main" val="2193448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7C971D-1FAA-9448-B701-62868E5464F7}" type="slidenum">
              <a:rPr lang="en-US" smtClean="0"/>
              <a:t>19</a:t>
            </a:fld>
            <a:endParaRPr lang="en-US"/>
          </a:p>
        </p:txBody>
      </p:sp>
    </p:spTree>
    <p:extLst>
      <p:ext uri="{BB962C8B-B14F-4D97-AF65-F5344CB8AC3E}">
        <p14:creationId xmlns:p14="http://schemas.microsoft.com/office/powerpoint/2010/main" val="3759767678"/>
      </p:ext>
    </p:extLst>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8.jpeg"/><Relationship Id="rId20" Type="http://schemas.openxmlformats.org/officeDocument/2006/relationships/image" Target="../media/image19.jpeg"/><Relationship Id="rId21" Type="http://schemas.openxmlformats.org/officeDocument/2006/relationships/image" Target="../media/image20.jpeg"/><Relationship Id="rId22" Type="http://schemas.openxmlformats.org/officeDocument/2006/relationships/image" Target="../media/image21.png"/><Relationship Id="rId23" Type="http://schemas.openxmlformats.org/officeDocument/2006/relationships/image" Target="../media/image22.jpeg"/><Relationship Id="rId24" Type="http://schemas.openxmlformats.org/officeDocument/2006/relationships/image" Target="../media/image23.png"/><Relationship Id="rId25" Type="http://schemas.openxmlformats.org/officeDocument/2006/relationships/image" Target="../media/image24.emf"/><Relationship Id="rId26" Type="http://schemas.openxmlformats.org/officeDocument/2006/relationships/image" Target="../media/image25.png"/><Relationship Id="rId10" Type="http://schemas.openxmlformats.org/officeDocument/2006/relationships/image" Target="../media/image9.jpeg"/><Relationship Id="rId11" Type="http://schemas.openxmlformats.org/officeDocument/2006/relationships/image" Target="../media/image10.png"/><Relationship Id="rId12" Type="http://schemas.openxmlformats.org/officeDocument/2006/relationships/image" Target="../media/image11.jpeg"/><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jpe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p:cNvCxnSpPr/>
          <p:nvPr userDrawn="1"/>
        </p:nvCxnSpPr>
        <p:spPr>
          <a:xfrm>
            <a:off x="381000" y="1752600"/>
            <a:ext cx="8382000"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5" name="Straight Connector 4"/>
          <p:cNvCxnSpPr/>
          <p:nvPr userDrawn="1"/>
        </p:nvCxnSpPr>
        <p:spPr>
          <a:xfrm>
            <a:off x="381000" y="5181600"/>
            <a:ext cx="8382000" cy="0"/>
          </a:xfrm>
          <a:prstGeom prst="line">
            <a:avLst/>
          </a:prstGeom>
          <a:effectLst/>
        </p:spPr>
        <p:style>
          <a:lnRef idx="2">
            <a:schemeClr val="accent6"/>
          </a:lnRef>
          <a:fillRef idx="0">
            <a:schemeClr val="accent6"/>
          </a:fillRef>
          <a:effectRef idx="1">
            <a:schemeClr val="accent6"/>
          </a:effectRef>
          <a:fontRef idx="minor">
            <a:schemeClr val="tx1"/>
          </a:fontRef>
        </p:style>
      </p:cxn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438" y="582613"/>
            <a:ext cx="263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9325" y="496888"/>
            <a:ext cx="6413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2650" y="515938"/>
            <a:ext cx="116681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9225" y="342900"/>
            <a:ext cx="9017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97813" y="5630863"/>
            <a:ext cx="5603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p:nvGrpSpPr>
        <p:grpSpPr bwMode="auto">
          <a:xfrm>
            <a:off x="838200" y="5478463"/>
            <a:ext cx="6705600" cy="706437"/>
            <a:chOff x="1066800" y="609600"/>
            <a:chExt cx="6705600" cy="706438"/>
          </a:xfrm>
        </p:grpSpPr>
        <p:pic>
          <p:nvPicPr>
            <p:cNvPr id="12"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1039813"/>
              <a:ext cx="342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489700" y="690562"/>
              <a:ext cx="368300" cy="39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5063" y="684212"/>
              <a:ext cx="31908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6550" y="712787"/>
              <a:ext cx="4000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78200" y="720725"/>
              <a:ext cx="55562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05538" y="739775"/>
              <a:ext cx="2714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4475" y="779462"/>
              <a:ext cx="125253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88075" y="1073152"/>
              <a:ext cx="74612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28875" y="1039814"/>
              <a:ext cx="923925"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848475" y="609600"/>
              <a:ext cx="923925" cy="40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28763" y="1047752"/>
              <a:ext cx="833437"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5"/>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466850" y="779462"/>
              <a:ext cx="430213"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085850" y="658812"/>
              <a:ext cx="3048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descr="m.jp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106988" y="990600"/>
              <a:ext cx="3032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8" descr="images.jpe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291138" y="685800"/>
              <a:ext cx="9366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ttu_logo.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3471863" y="1098552"/>
              <a:ext cx="1023937"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0" descr="ITEP_logo1.jp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981200" y="706438"/>
              <a:ext cx="256442" cy="33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1" descr="SJTU logo.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649787" y="963613"/>
              <a:ext cx="30321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2" descr="USD_logo_V_4C.eps"/>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483277" y="990601"/>
              <a:ext cx="460323" cy="29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3" descr="UW_W-Logo_smallRGB.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7134225" y="1073150"/>
              <a:ext cx="3333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ctrTitle"/>
          </p:nvPr>
        </p:nvSpPr>
        <p:spPr>
          <a:xfrm>
            <a:off x="685800" y="1752600"/>
            <a:ext cx="7772400" cy="1676400"/>
          </a:xfrm>
        </p:spPr>
        <p:txBody>
          <a:bodyPr/>
          <a:lstStyle>
            <a:lvl1pPr>
              <a:defRPr sz="4000" baseline="0"/>
            </a:lvl1pPr>
          </a:lstStyle>
          <a:p>
            <a:r>
              <a:rPr lang="en-US" smtClean="0"/>
              <a:t>Click to edit Master title style</a:t>
            </a:r>
            <a:endParaRPr lang="en-US" dirty="0"/>
          </a:p>
        </p:txBody>
      </p:sp>
      <p:sp>
        <p:nvSpPr>
          <p:cNvPr id="3" name="Subtitle 2"/>
          <p:cNvSpPr>
            <a:spLocks noGrp="1"/>
          </p:cNvSpPr>
          <p:nvPr>
            <p:ph type="subTitle" idx="1"/>
          </p:nvPr>
        </p:nvSpPr>
        <p:spPr>
          <a:xfrm>
            <a:off x="1371600" y="3429000"/>
            <a:ext cx="6400800" cy="1752600"/>
          </a:xfrm>
        </p:spPr>
        <p:txBody>
          <a:bodyPr/>
          <a:lstStyle>
            <a:lvl1pPr marL="0" indent="0" algn="ctr">
              <a:buNone/>
              <a:defRPr sz="2800" cap="none"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32" name="Date Placeholder 3"/>
          <p:cNvSpPr>
            <a:spLocks noGrp="1"/>
          </p:cNvSpPr>
          <p:nvPr>
            <p:ph type="dt" sz="half" idx="10"/>
          </p:nvPr>
        </p:nvSpPr>
        <p:spPr/>
        <p:txBody>
          <a:bodyPr/>
          <a:lstStyle>
            <a:lvl1pPr>
              <a:defRPr dirty="0" smtClean="0"/>
            </a:lvl1pPr>
          </a:lstStyle>
          <a:p>
            <a:pPr>
              <a:defRPr/>
            </a:pPr>
            <a:fld id="{FC48DBAF-9C53-BE4F-887C-5BAF0CFE51B6}" type="datetime1">
              <a:rPr lang="en-US" smtClean="0"/>
              <a:t>8/3/17</a:t>
            </a:fld>
            <a:endParaRPr lang="en-US"/>
          </a:p>
        </p:txBody>
      </p:sp>
      <p:sp>
        <p:nvSpPr>
          <p:cNvPr id="33" name="Footer Placeholder 4"/>
          <p:cNvSpPr>
            <a:spLocks noGrp="1"/>
          </p:cNvSpPr>
          <p:nvPr>
            <p:ph type="ftr" sz="quarter" idx="11"/>
          </p:nvPr>
        </p:nvSpPr>
        <p:spPr/>
        <p:txBody>
          <a:bodyPr/>
          <a:lstStyle>
            <a:lvl1pPr>
              <a:defRPr dirty="0" smtClean="0"/>
            </a:lvl1pPr>
          </a:lstStyle>
          <a:p>
            <a:pPr>
              <a:defRPr/>
            </a:pPr>
            <a:r>
              <a:rPr lang="en-US"/>
              <a:t>J. Gruszko – Monday Meeting</a:t>
            </a:r>
          </a:p>
        </p:txBody>
      </p:sp>
      <p:sp>
        <p:nvSpPr>
          <p:cNvPr id="34" name="Slide Number Placeholder 5"/>
          <p:cNvSpPr>
            <a:spLocks noGrp="1"/>
          </p:cNvSpPr>
          <p:nvPr>
            <p:ph type="sldNum" sz="quarter" idx="12"/>
          </p:nvPr>
        </p:nvSpPr>
        <p:spPr/>
        <p:txBody>
          <a:bodyPr/>
          <a:lstStyle>
            <a:lvl1pPr>
              <a:defRPr/>
            </a:lvl1pPr>
          </a:lstStyle>
          <a:p>
            <a:pPr>
              <a:defRPr/>
            </a:pPr>
            <a:fld id="{60592BB9-9906-F845-9D2B-11649C8AE9C5}" type="slidenum">
              <a:rPr lang="en-US"/>
              <a:pPr>
                <a:defRPr/>
              </a:pPr>
              <a:t>‹#›</a:t>
            </a:fld>
            <a:endParaRPr lang="en-US"/>
          </a:p>
        </p:txBody>
      </p:sp>
    </p:spTree>
    <p:extLst>
      <p:ext uri="{BB962C8B-B14F-4D97-AF65-F5344CB8AC3E}">
        <p14:creationId xmlns:p14="http://schemas.microsoft.com/office/powerpoint/2010/main" val="1084176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C7B2478-F37C-4A44-944A-0709C050FA83}" type="datetime1">
              <a:rPr lang="en-US" smtClean="0"/>
              <a:t>8/3/17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J. Gruszko – Monday Meeting</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19BD84EB-3FD2-E040-9FE9-E5EEDEF1A951}" type="slidenum">
              <a:rPr lang="en-US"/>
              <a:pPr>
                <a:defRPr/>
              </a:pPr>
              <a:t>‹#›</a:t>
            </a:fld>
            <a:endParaRPr lang="en-US"/>
          </a:p>
        </p:txBody>
      </p:sp>
    </p:spTree>
    <p:extLst>
      <p:ext uri="{BB962C8B-B14F-4D97-AF65-F5344CB8AC3E}">
        <p14:creationId xmlns:p14="http://schemas.microsoft.com/office/powerpoint/2010/main" val="2033622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2CBFA1-F069-F643-8848-2D040A4FB070}" type="datetime1">
              <a:rPr lang="en-US" smtClean="0"/>
              <a:t>8/3/17</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J. Gruszko – Monday Meeting</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A5EAC068-048F-8342-988E-2314C9709589}" type="slidenum">
              <a:rPr lang="en-US"/>
              <a:pPr>
                <a:defRPr/>
              </a:pPr>
              <a:t>‹#›</a:t>
            </a:fld>
            <a:endParaRPr lang="en-US"/>
          </a:p>
        </p:txBody>
      </p:sp>
    </p:spTree>
    <p:extLst>
      <p:ext uri="{BB962C8B-B14F-4D97-AF65-F5344CB8AC3E}">
        <p14:creationId xmlns:p14="http://schemas.microsoft.com/office/powerpoint/2010/main" val="3854821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6670679-611D-0B4C-88AF-E46999269051}" type="datetime1">
              <a:rPr lang="en-US" smtClean="0"/>
              <a:t>8/3/17</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J. Gruszko – Monday Meeting</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C8E101C-3E60-2747-9E91-7FD3AEA93706}" type="slidenum">
              <a:rPr lang="en-US"/>
              <a:pPr>
                <a:defRPr/>
              </a:pPr>
              <a:t>‹#›</a:t>
            </a:fld>
            <a:endParaRPr lang="en-US"/>
          </a:p>
        </p:txBody>
      </p:sp>
    </p:spTree>
    <p:extLst>
      <p:ext uri="{BB962C8B-B14F-4D97-AF65-F5344CB8AC3E}">
        <p14:creationId xmlns:p14="http://schemas.microsoft.com/office/powerpoint/2010/main" val="3298183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381000" y="1295400"/>
            <a:ext cx="8382000" cy="0"/>
          </a:xfrm>
          <a:prstGeom prst="line">
            <a:avLst/>
          </a:prstGeom>
          <a:effectLst/>
        </p:spPr>
        <p:style>
          <a:lnRef idx="2">
            <a:schemeClr val="accent6"/>
          </a:lnRef>
          <a:fillRef idx="0">
            <a:schemeClr val="accent6"/>
          </a:fillRef>
          <a:effectRef idx="1">
            <a:schemeClr val="accent6"/>
          </a:effectRef>
          <a:fontRef idx="minor">
            <a:schemeClr val="tx1"/>
          </a:fontRef>
        </p:style>
      </p:cxnSp>
      <p:pic>
        <p:nvPicPr>
          <p:cNvPr id="5"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228600"/>
            <a:ext cx="825500"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Title 1"/>
          <p:cNvSpPr>
            <a:spLocks noGrp="1"/>
          </p:cNvSpPr>
          <p:nvPr>
            <p:ph type="title"/>
          </p:nvPr>
        </p:nvSpPr>
        <p:spPr>
          <a:xfrm>
            <a:off x="457200" y="304799"/>
            <a:ext cx="8229600" cy="1080663"/>
          </a:xfrm>
        </p:spPr>
        <p:txBody>
          <a:bodyPr/>
          <a:lstStyle>
            <a:lvl1pPr>
              <a:defRPr sz="3200" b="0" cap="none" spc="0" baseline="0">
                <a:ln>
                  <a:noFill/>
                </a:ln>
                <a:solidFill>
                  <a:schemeClr val="tx1"/>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85464"/>
            <a:ext cx="8229600" cy="4740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3"/>
          <p:cNvSpPr>
            <a:spLocks noGrp="1"/>
          </p:cNvSpPr>
          <p:nvPr>
            <p:ph type="dt" sz="half" idx="10"/>
          </p:nvPr>
        </p:nvSpPr>
        <p:spPr/>
        <p:txBody>
          <a:bodyPr/>
          <a:lstStyle>
            <a:lvl1pPr>
              <a:defRPr dirty="0" smtClean="0"/>
            </a:lvl1pPr>
          </a:lstStyle>
          <a:p>
            <a:pPr>
              <a:defRPr/>
            </a:pPr>
            <a:fld id="{A9A69E5E-60EB-C04E-9244-FEC148A6738A}" type="datetime1">
              <a:rPr lang="en-US" smtClean="0"/>
              <a:t>8/3/17</a:t>
            </a:fld>
            <a:endParaRPr lang="en-US"/>
          </a:p>
        </p:txBody>
      </p:sp>
      <p:sp>
        <p:nvSpPr>
          <p:cNvPr id="7" name="Footer Placeholder 4"/>
          <p:cNvSpPr>
            <a:spLocks noGrp="1"/>
          </p:cNvSpPr>
          <p:nvPr>
            <p:ph type="ftr" sz="quarter" idx="11"/>
          </p:nvPr>
        </p:nvSpPr>
        <p:spPr/>
        <p:txBody>
          <a:bodyPr/>
          <a:lstStyle>
            <a:lvl1pPr>
              <a:defRPr dirty="0" smtClean="0"/>
            </a:lvl1pPr>
          </a:lstStyle>
          <a:p>
            <a:pPr>
              <a:defRPr/>
            </a:pPr>
            <a:r>
              <a:rPr lang="en-US"/>
              <a:t>J. Gruszko – Monday Meeting</a:t>
            </a:r>
          </a:p>
        </p:txBody>
      </p:sp>
      <p:sp>
        <p:nvSpPr>
          <p:cNvPr id="8" name="Slide Number Placeholder 5"/>
          <p:cNvSpPr>
            <a:spLocks noGrp="1"/>
          </p:cNvSpPr>
          <p:nvPr>
            <p:ph type="sldNum" sz="quarter" idx="12"/>
          </p:nvPr>
        </p:nvSpPr>
        <p:spPr/>
        <p:txBody>
          <a:bodyPr/>
          <a:lstStyle>
            <a:lvl1pPr>
              <a:defRPr/>
            </a:lvl1pPr>
          </a:lstStyle>
          <a:p>
            <a:pPr>
              <a:defRPr/>
            </a:pPr>
            <a:fld id="{A69DFFF7-9D80-8947-9405-CF6E9E218F4B}" type="slidenum">
              <a:rPr lang="en-US"/>
              <a:pPr>
                <a:defRPr/>
              </a:pPr>
              <a:t>‹#›</a:t>
            </a:fld>
            <a:endParaRPr lang="en-US" dirty="0"/>
          </a:p>
        </p:txBody>
      </p:sp>
    </p:spTree>
    <p:extLst>
      <p:ext uri="{BB962C8B-B14F-4D97-AF65-F5344CB8AC3E}">
        <p14:creationId xmlns:p14="http://schemas.microsoft.com/office/powerpoint/2010/main" val="377715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cxnSp>
        <p:nvCxnSpPr>
          <p:cNvPr id="4" name="Straight Connector 3"/>
          <p:cNvCxnSpPr/>
          <p:nvPr userDrawn="1"/>
        </p:nvCxnSpPr>
        <p:spPr>
          <a:xfrm>
            <a:off x="4956532" y="1295400"/>
            <a:ext cx="3806468" cy="0"/>
          </a:xfrm>
          <a:prstGeom prst="line">
            <a:avLst/>
          </a:prstGeom>
          <a:effectLst/>
        </p:spPr>
        <p:style>
          <a:lnRef idx="2">
            <a:schemeClr val="accent6"/>
          </a:lnRef>
          <a:fillRef idx="0">
            <a:schemeClr val="accent6"/>
          </a:fillRef>
          <a:effectRef idx="1">
            <a:schemeClr val="accent6"/>
          </a:effectRef>
          <a:fontRef idx="minor">
            <a:schemeClr val="tx1"/>
          </a:fontRef>
        </p:style>
      </p:cxnSp>
      <p:pic>
        <p:nvPicPr>
          <p:cNvPr id="5"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800" y="228600"/>
            <a:ext cx="825500"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Title 1"/>
          <p:cNvSpPr>
            <a:spLocks noGrp="1"/>
          </p:cNvSpPr>
          <p:nvPr>
            <p:ph type="title" hasCustomPrompt="1"/>
          </p:nvPr>
        </p:nvSpPr>
        <p:spPr>
          <a:xfrm>
            <a:off x="3584222" y="304799"/>
            <a:ext cx="5102578" cy="1080663"/>
          </a:xfrm>
        </p:spPr>
        <p:txBody>
          <a:bodyPr/>
          <a:lstStyle>
            <a:lvl1pPr>
              <a:defRPr sz="3200" b="0" cap="none" spc="0" baseline="0">
                <a:ln>
                  <a:noFill/>
                </a:ln>
                <a:solidFill>
                  <a:schemeClr val="tx1"/>
                </a:solidFill>
                <a:effectLst/>
              </a:defRPr>
            </a:lvl1pPr>
          </a:lstStyle>
          <a:p>
            <a:r>
              <a:rPr lang="en-US" dirty="0" smtClean="0"/>
              <a:t>Short Title</a:t>
            </a:r>
            <a:endParaRPr lang="en-US" dirty="0"/>
          </a:p>
        </p:txBody>
      </p:sp>
      <p:sp>
        <p:nvSpPr>
          <p:cNvPr id="3" name="Content Placeholder 2"/>
          <p:cNvSpPr>
            <a:spLocks noGrp="1"/>
          </p:cNvSpPr>
          <p:nvPr>
            <p:ph idx="1"/>
          </p:nvPr>
        </p:nvSpPr>
        <p:spPr>
          <a:xfrm>
            <a:off x="457200" y="1385464"/>
            <a:ext cx="8229600" cy="4740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3"/>
          <p:cNvSpPr>
            <a:spLocks noGrp="1"/>
          </p:cNvSpPr>
          <p:nvPr>
            <p:ph type="dt" sz="half" idx="10"/>
          </p:nvPr>
        </p:nvSpPr>
        <p:spPr/>
        <p:txBody>
          <a:bodyPr/>
          <a:lstStyle>
            <a:lvl1pPr>
              <a:defRPr dirty="0" smtClean="0"/>
            </a:lvl1pPr>
          </a:lstStyle>
          <a:p>
            <a:pPr>
              <a:defRPr/>
            </a:pPr>
            <a:fld id="{31BD6F38-4F26-9C4B-BED0-C8005A603AC8}" type="datetime1">
              <a:rPr lang="en-US" smtClean="0"/>
              <a:t>8/3/17</a:t>
            </a:fld>
            <a:endParaRPr lang="en-US"/>
          </a:p>
        </p:txBody>
      </p:sp>
      <p:sp>
        <p:nvSpPr>
          <p:cNvPr id="7" name="Footer Placeholder 4"/>
          <p:cNvSpPr>
            <a:spLocks noGrp="1"/>
          </p:cNvSpPr>
          <p:nvPr>
            <p:ph type="ftr" sz="quarter" idx="11"/>
          </p:nvPr>
        </p:nvSpPr>
        <p:spPr/>
        <p:txBody>
          <a:bodyPr/>
          <a:lstStyle>
            <a:lvl1pPr>
              <a:defRPr dirty="0" smtClean="0"/>
            </a:lvl1pPr>
          </a:lstStyle>
          <a:p>
            <a:pPr>
              <a:defRPr/>
            </a:pPr>
            <a:r>
              <a:rPr lang="en-US"/>
              <a:t>J. Gruszko – Monday Meeting</a:t>
            </a:r>
          </a:p>
        </p:txBody>
      </p:sp>
      <p:sp>
        <p:nvSpPr>
          <p:cNvPr id="8" name="Slide Number Placeholder 5"/>
          <p:cNvSpPr>
            <a:spLocks noGrp="1"/>
          </p:cNvSpPr>
          <p:nvPr>
            <p:ph type="sldNum" sz="quarter" idx="12"/>
          </p:nvPr>
        </p:nvSpPr>
        <p:spPr/>
        <p:txBody>
          <a:bodyPr/>
          <a:lstStyle>
            <a:lvl1pPr>
              <a:defRPr/>
            </a:lvl1pPr>
          </a:lstStyle>
          <a:p>
            <a:pPr>
              <a:defRPr/>
            </a:pPr>
            <a:fld id="{A69DFFF7-9D80-8947-9405-CF6E9E218F4B}" type="slidenum">
              <a:rPr lang="en-US"/>
              <a:pPr>
                <a:defRPr/>
              </a:pPr>
              <a:t>‹#›</a:t>
            </a:fld>
            <a:endParaRPr lang="en-US" dirty="0"/>
          </a:p>
        </p:txBody>
      </p:sp>
    </p:spTree>
    <p:extLst>
      <p:ext uri="{BB962C8B-B14F-4D97-AF65-F5344CB8AC3E}">
        <p14:creationId xmlns:p14="http://schemas.microsoft.com/office/powerpoint/2010/main" val="3446641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cxnSp>
        <p:nvCxnSpPr>
          <p:cNvPr id="3" name="Straight Connector 2"/>
          <p:cNvCxnSpPr/>
          <p:nvPr userDrawn="1"/>
        </p:nvCxnSpPr>
        <p:spPr>
          <a:xfrm>
            <a:off x="593725" y="4997450"/>
            <a:ext cx="7086600" cy="0"/>
          </a:xfrm>
          <a:prstGeom prst="line">
            <a:avLst/>
          </a:prstGeom>
          <a:effectLst/>
        </p:spPr>
        <p:style>
          <a:lnRef idx="1">
            <a:schemeClr val="accent6"/>
          </a:lnRef>
          <a:fillRef idx="0">
            <a:schemeClr val="accent6"/>
          </a:fillRef>
          <a:effectRef idx="0">
            <a:schemeClr val="accent6"/>
          </a:effectRef>
          <a:fontRef idx="minor">
            <a:schemeClr val="tx1"/>
          </a:fontRef>
        </p:style>
      </p:cxnSp>
      <p:pic>
        <p:nvPicPr>
          <p:cNvPr id="4"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08900" y="4070350"/>
            <a:ext cx="9017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Title 1"/>
          <p:cNvSpPr>
            <a:spLocks noGrp="1"/>
          </p:cNvSpPr>
          <p:nvPr>
            <p:ph type="title"/>
          </p:nvPr>
        </p:nvSpPr>
        <p:spPr>
          <a:xfrm>
            <a:off x="594005" y="4298950"/>
            <a:ext cx="7086600" cy="850900"/>
          </a:xfrm>
        </p:spPr>
        <p:txBody>
          <a:bodyPr anchor="t"/>
          <a:lstStyle>
            <a:lvl1pPr algn="r">
              <a:defRPr sz="4000" b="1" cap="all" baseline="0"/>
            </a:lvl1pPr>
          </a:lstStyle>
          <a:p>
            <a:r>
              <a:rPr lang="en-US" smtClean="0"/>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D825F8FA-4D95-5F4D-B018-B3C6792107EB}" type="datetime1">
              <a:rPr lang="en-US" smtClean="0"/>
              <a:t>8/3/17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J. Gruszko – Monday Meeting</a:t>
            </a:r>
            <a:endParaRPr lang="en-US"/>
          </a:p>
        </p:txBody>
      </p:sp>
      <p:sp>
        <p:nvSpPr>
          <p:cNvPr id="7" name="Slide Number Placeholder 5"/>
          <p:cNvSpPr>
            <a:spLocks noGrp="1"/>
          </p:cNvSpPr>
          <p:nvPr>
            <p:ph type="sldNum" sz="quarter" idx="12"/>
          </p:nvPr>
        </p:nvSpPr>
        <p:spPr/>
        <p:txBody>
          <a:bodyPr/>
          <a:lstStyle>
            <a:lvl1pPr>
              <a:defRPr/>
            </a:lvl1pPr>
          </a:lstStyle>
          <a:p>
            <a:pPr>
              <a:defRPr/>
            </a:pPr>
            <a:fld id="{7A39B974-3588-ED4E-A4FA-184896E5ADC9}" type="slidenum">
              <a:rPr lang="en-US"/>
              <a:pPr>
                <a:defRPr/>
              </a:pPr>
              <a:t>‹#›</a:t>
            </a:fld>
            <a:endParaRPr lang="en-US"/>
          </a:p>
        </p:txBody>
      </p:sp>
    </p:spTree>
    <p:extLst>
      <p:ext uri="{BB962C8B-B14F-4D97-AF65-F5344CB8AC3E}">
        <p14:creationId xmlns:p14="http://schemas.microsoft.com/office/powerpoint/2010/main" val="241775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BB4B656-5E20-D147-83DC-63D41EF96DA2}" type="datetime1">
              <a:rPr lang="en-US" smtClean="0"/>
              <a:t>8/3/17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J. Gruszko – Monday Meeting</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5FC6F5E-1388-9940-A6C4-6DF413D89D8F}" type="slidenum">
              <a:rPr lang="en-US"/>
              <a:pPr>
                <a:defRPr/>
              </a:pPr>
              <a:t>‹#›</a:t>
            </a:fld>
            <a:endParaRPr lang="en-US"/>
          </a:p>
        </p:txBody>
      </p:sp>
    </p:spTree>
    <p:extLst>
      <p:ext uri="{BB962C8B-B14F-4D97-AF65-F5344CB8AC3E}">
        <p14:creationId xmlns:p14="http://schemas.microsoft.com/office/powerpoint/2010/main" val="3382797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1EEAD27-6A9C-994C-8FDD-38B18E8F30FA}" type="datetime1">
              <a:rPr lang="en-US" smtClean="0"/>
              <a:t>8/3/17</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J. Gruszko – Monday Meeting</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6802E433-3EAB-F744-8BDE-67410DC8D018}" type="slidenum">
              <a:rPr lang="en-US"/>
              <a:pPr>
                <a:defRPr/>
              </a:pPr>
              <a:t>‹#›</a:t>
            </a:fld>
            <a:endParaRPr lang="en-US"/>
          </a:p>
        </p:txBody>
      </p:sp>
    </p:spTree>
    <p:extLst>
      <p:ext uri="{BB962C8B-B14F-4D97-AF65-F5344CB8AC3E}">
        <p14:creationId xmlns:p14="http://schemas.microsoft.com/office/powerpoint/2010/main" val="2285963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2610D00-5DA7-4543-85DB-6B39C6BFC5F8}" type="datetime1">
              <a:rPr lang="en-US" smtClean="0"/>
              <a:t>8/3/17</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J. Gruszko – Monday Meeting</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B22E57C2-7C0D-2E46-9DCD-2EE144B091E5}" type="slidenum">
              <a:rPr lang="en-US"/>
              <a:pPr>
                <a:defRPr/>
              </a:pPr>
              <a:t>‹#›</a:t>
            </a:fld>
            <a:endParaRPr lang="en-US"/>
          </a:p>
        </p:txBody>
      </p:sp>
    </p:spTree>
    <p:extLst>
      <p:ext uri="{BB962C8B-B14F-4D97-AF65-F5344CB8AC3E}">
        <p14:creationId xmlns:p14="http://schemas.microsoft.com/office/powerpoint/2010/main" val="265025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5ED2809-52D7-824C-8900-979D3F278C25}" type="datetime1">
              <a:rPr lang="en-US" smtClean="0"/>
              <a:t>8/3/17</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J. Gruszko – Monday Meeting</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55B5B566-8CAF-6F48-9C4E-EE73CDE9050D}" type="slidenum">
              <a:rPr lang="en-US"/>
              <a:pPr>
                <a:defRPr/>
              </a:pPr>
              <a:t>‹#›</a:t>
            </a:fld>
            <a:endParaRPr lang="en-US"/>
          </a:p>
        </p:txBody>
      </p:sp>
    </p:spTree>
    <p:extLst>
      <p:ext uri="{BB962C8B-B14F-4D97-AF65-F5344CB8AC3E}">
        <p14:creationId xmlns:p14="http://schemas.microsoft.com/office/powerpoint/2010/main" val="1616976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0B48906-765A-F34D-B749-2C9B63339C93}" type="datetime1">
              <a:rPr lang="en-US" smtClean="0"/>
              <a:t>8/3/17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J. Gruszko – Monday Meeting</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B07E7730-71A9-2446-9192-7AED7E6ED448}" type="slidenum">
              <a:rPr lang="en-US"/>
              <a:pPr>
                <a:defRPr/>
              </a:pPr>
              <a:t>‹#›</a:t>
            </a:fld>
            <a:endParaRPr lang="en-US"/>
          </a:p>
        </p:txBody>
      </p:sp>
    </p:spTree>
    <p:extLst>
      <p:ext uri="{BB962C8B-B14F-4D97-AF65-F5344CB8AC3E}">
        <p14:creationId xmlns:p14="http://schemas.microsoft.com/office/powerpoint/2010/main" val="21154847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508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dirty="0" smtClean="0">
                <a:solidFill>
                  <a:srgbClr val="898989"/>
                </a:solidFill>
                <a:latin typeface="Calibri" charset="0"/>
              </a:defRPr>
            </a:lvl1pPr>
          </a:lstStyle>
          <a:p>
            <a:pPr>
              <a:defRPr/>
            </a:pPr>
            <a:fld id="{3EF40FC7-3DA7-BC4E-BA82-4DA0124F8C5D}" type="datetime1">
              <a:rPr lang="en-US" smtClean="0"/>
              <a:t>8/3/17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dirty="0" smtClean="0">
                <a:solidFill>
                  <a:srgbClr val="898989"/>
                </a:solidFill>
                <a:latin typeface="Calibri" charset="0"/>
                <a:ea typeface="ＭＳ Ｐゴシック" charset="-128"/>
                <a:cs typeface="ＭＳ Ｐゴシック" charset="-128"/>
              </a:defRPr>
            </a:lvl1pPr>
          </a:lstStyle>
          <a:p>
            <a:pPr>
              <a:defRPr/>
            </a:pPr>
            <a:r>
              <a:rPr lang="en-US" smtClean="0"/>
              <a:t>J. Gruszko – Monday Meeting</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26738AAB-F29C-B84B-8501-AC13AB2B555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9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hdr="0" ftr="0"/>
  <p:txStyles>
    <p:titleStyle>
      <a:lvl1pPr algn="ctr" defTabSz="457200" rtl="0" eaLnBrk="1" fontAlgn="base" hangingPunct="1">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1" fontAlgn="base" hangingPunct="1">
        <a:spcBef>
          <a:spcPct val="0"/>
        </a:spcBef>
        <a:spcAft>
          <a:spcPct val="0"/>
        </a:spcAft>
        <a:defRPr sz="4400">
          <a:solidFill>
            <a:schemeClr val="tx1"/>
          </a:solidFill>
          <a:latin typeface="Tw Cen MT" charset="0"/>
          <a:ea typeface="ＭＳ Ｐゴシック" pitchFamily="-108" charset="-128"/>
          <a:cs typeface="ＭＳ Ｐゴシック" pitchFamily="-108" charset="-128"/>
        </a:defRPr>
      </a:lvl2pPr>
      <a:lvl3pPr algn="ctr" defTabSz="457200" rtl="0" eaLnBrk="1" fontAlgn="base" hangingPunct="1">
        <a:spcBef>
          <a:spcPct val="0"/>
        </a:spcBef>
        <a:spcAft>
          <a:spcPct val="0"/>
        </a:spcAft>
        <a:defRPr sz="4400">
          <a:solidFill>
            <a:schemeClr val="tx1"/>
          </a:solidFill>
          <a:latin typeface="Tw Cen MT" charset="0"/>
          <a:ea typeface="ＭＳ Ｐゴシック" pitchFamily="-108" charset="-128"/>
          <a:cs typeface="ＭＳ Ｐゴシック" pitchFamily="-108" charset="-128"/>
        </a:defRPr>
      </a:lvl3pPr>
      <a:lvl4pPr algn="ctr" defTabSz="457200" rtl="0" eaLnBrk="1" fontAlgn="base" hangingPunct="1">
        <a:spcBef>
          <a:spcPct val="0"/>
        </a:spcBef>
        <a:spcAft>
          <a:spcPct val="0"/>
        </a:spcAft>
        <a:defRPr sz="4400">
          <a:solidFill>
            <a:schemeClr val="tx1"/>
          </a:solidFill>
          <a:latin typeface="Tw Cen MT" charset="0"/>
          <a:ea typeface="ＭＳ Ｐゴシック" pitchFamily="-108" charset="-128"/>
          <a:cs typeface="ＭＳ Ｐゴシック" pitchFamily="-108" charset="-128"/>
        </a:defRPr>
      </a:lvl4pPr>
      <a:lvl5pPr algn="ctr" defTabSz="457200" rtl="0" eaLnBrk="1" fontAlgn="base" hangingPunct="1">
        <a:spcBef>
          <a:spcPct val="0"/>
        </a:spcBef>
        <a:spcAft>
          <a:spcPct val="0"/>
        </a:spcAft>
        <a:defRPr sz="4400">
          <a:solidFill>
            <a:schemeClr val="tx1"/>
          </a:solidFill>
          <a:latin typeface="Tw Cen MT"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 Id="rId3" Type="http://schemas.openxmlformats.org/officeDocument/2006/relationships/image" Target="../media/image52.jpg"/></Relationships>
</file>

<file path=ppt/slides/_rels/slide12.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8.bin"/><Relationship Id="rId5" Type="http://schemas.openxmlformats.org/officeDocument/2006/relationships/image" Target="../media/image54.emf"/><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4" Type="http://schemas.microsoft.com/office/2007/relationships/hdphoto" Target="../media/hdphoto2.wdp"/><Relationship Id="rId5" Type="http://schemas.openxmlformats.org/officeDocument/2006/relationships/image" Target="../media/image58.emf"/><Relationship Id="rId1" Type="http://schemas.openxmlformats.org/officeDocument/2006/relationships/slideLayout" Target="../slideLayouts/slideLayout3.xml"/><Relationship Id="rId2"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gif"/></Relationships>
</file>

<file path=ppt/slides/_rels/slide17.xml.rels><?xml version="1.0" encoding="UTF-8" standalone="yes"?>
<Relationships xmlns="http://schemas.openxmlformats.org/package/2006/relationships"><Relationship Id="rId3" Type="http://schemas.openxmlformats.org/officeDocument/2006/relationships/image" Target="../media/image60.gif"/><Relationship Id="rId4" Type="http://schemas.openxmlformats.org/officeDocument/2006/relationships/image" Target="../media/image61.png"/><Relationship Id="rId5" Type="http://schemas.openxmlformats.org/officeDocument/2006/relationships/image" Target="../media/image62.png"/><Relationship Id="rId6" Type="http://schemas.microsoft.com/office/2007/relationships/hdphoto" Target="../media/hdphoto3.wdp"/><Relationship Id="rId7"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59.gif"/></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7.jpe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 Id="rId3" Type="http://schemas.openxmlformats.org/officeDocument/2006/relationships/image" Target="../media/image6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jp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emf"/><Relationship Id="rId7" Type="http://schemas.openxmlformats.org/officeDocument/2006/relationships/oleObject" Target="../embeddings/Microsoft_Equation1.bin"/><Relationship Id="rId8" Type="http://schemas.openxmlformats.org/officeDocument/2006/relationships/image" Target="../media/image87.emf"/><Relationship Id="rId9" Type="http://schemas.openxmlformats.org/officeDocument/2006/relationships/oleObject" Target="../embeddings/Microsoft_Equation2.bin"/><Relationship Id="rId10" Type="http://schemas.openxmlformats.org/officeDocument/2006/relationships/image" Target="../media/image8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85.jpg"/><Relationship Id="rId5"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91.emf"/><Relationship Id="rId5" Type="http://schemas.openxmlformats.org/officeDocument/2006/relationships/oleObject" Target="../embeddings/Microsoft_Equation3.bin"/><Relationship Id="rId6" Type="http://schemas.openxmlformats.org/officeDocument/2006/relationships/image" Target="../media/image88.emf"/><Relationship Id="rId7" Type="http://schemas.openxmlformats.org/officeDocument/2006/relationships/oleObject" Target="../embeddings/Microsoft_Equation4.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85.jpg"/><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jpg"/><Relationship Id="rId7" Type="http://schemas.openxmlformats.org/officeDocument/2006/relationships/oleObject" Target="../embeddings/oleObject1.bin"/><Relationship Id="rId8" Type="http://schemas.openxmlformats.org/officeDocument/2006/relationships/image" Target="../media/image29.emf"/><Relationship Id="rId9" Type="http://schemas.openxmlformats.org/officeDocument/2006/relationships/oleObject" Target="../embeddings/oleObject2.bin"/><Relationship Id="rId10" Type="http://schemas.openxmlformats.org/officeDocument/2006/relationships/image" Target="../media/image30.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4.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oleObject" Target="../embeddings/Microsoft_Equation5.bin"/><Relationship Id="rId5" Type="http://schemas.openxmlformats.org/officeDocument/2006/relationships/image" Target="../media/image105.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6.png"/><Relationship Id="rId3" Type="http://schemas.openxmlformats.org/officeDocument/2006/relationships/image" Target="../media/image107.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image" Target="../media/image10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jpg"/></Relationships>
</file>

<file path=ppt/slides/_rels/slide45.xml.rels><?xml version="1.0" encoding="UTF-8" standalone="yes"?>
<Relationships xmlns="http://schemas.openxmlformats.org/package/2006/relationships"><Relationship Id="rId3" Type="http://schemas.openxmlformats.org/officeDocument/2006/relationships/image" Target="../media/image112.jpg"/><Relationship Id="rId4" Type="http://schemas.openxmlformats.org/officeDocument/2006/relationships/image" Target="../media/image113.JPG"/><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 Id="rId3" Type="http://schemas.openxmlformats.org/officeDocument/2006/relationships/image" Target="../media/image115.png"/></Relationships>
</file>

<file path=ppt/slides/_rels/slide5.xml.rels><?xml version="1.0" encoding="UTF-8" standalone="yes"?>
<Relationships xmlns="http://schemas.openxmlformats.org/package/2006/relationships"><Relationship Id="rId9" Type="http://schemas.openxmlformats.org/officeDocument/2006/relationships/oleObject" Target="../embeddings/oleObject6.bin"/><Relationship Id="rId20" Type="http://schemas.openxmlformats.org/officeDocument/2006/relationships/image" Target="../media/image40.emf"/><Relationship Id="rId21" Type="http://schemas.openxmlformats.org/officeDocument/2006/relationships/oleObject" Target="../embeddings/oleObject12.bin"/><Relationship Id="rId22" Type="http://schemas.openxmlformats.org/officeDocument/2006/relationships/image" Target="../media/image41.emf"/><Relationship Id="rId23" Type="http://schemas.openxmlformats.org/officeDocument/2006/relationships/oleObject" Target="../embeddings/oleObject13.bin"/><Relationship Id="rId24" Type="http://schemas.openxmlformats.org/officeDocument/2006/relationships/oleObject" Target="../embeddings/oleObject14.bin"/><Relationship Id="rId25" Type="http://schemas.openxmlformats.org/officeDocument/2006/relationships/oleObject" Target="../embeddings/oleObject15.bin"/><Relationship Id="rId26" Type="http://schemas.openxmlformats.org/officeDocument/2006/relationships/image" Target="../media/image42.emf"/><Relationship Id="rId27" Type="http://schemas.openxmlformats.org/officeDocument/2006/relationships/oleObject" Target="../embeddings/oleObject16.bin"/><Relationship Id="rId28" Type="http://schemas.openxmlformats.org/officeDocument/2006/relationships/image" Target="../media/image43.emf"/><Relationship Id="rId29" Type="http://schemas.openxmlformats.org/officeDocument/2006/relationships/oleObject" Target="../embeddings/oleObject17.bin"/><Relationship Id="rId30" Type="http://schemas.openxmlformats.org/officeDocument/2006/relationships/image" Target="../media/image44.emf"/><Relationship Id="rId10" Type="http://schemas.openxmlformats.org/officeDocument/2006/relationships/image" Target="../media/image30.emf"/><Relationship Id="rId11" Type="http://schemas.openxmlformats.org/officeDocument/2006/relationships/oleObject" Target="../embeddings/oleObject7.bin"/><Relationship Id="rId12" Type="http://schemas.openxmlformats.org/officeDocument/2006/relationships/image" Target="../media/image36.emf"/><Relationship Id="rId13" Type="http://schemas.openxmlformats.org/officeDocument/2006/relationships/oleObject" Target="../embeddings/oleObject8.bin"/><Relationship Id="rId14" Type="http://schemas.openxmlformats.org/officeDocument/2006/relationships/image" Target="../media/image37.emf"/><Relationship Id="rId15" Type="http://schemas.openxmlformats.org/officeDocument/2006/relationships/oleObject" Target="../embeddings/oleObject9.bin"/><Relationship Id="rId16" Type="http://schemas.openxmlformats.org/officeDocument/2006/relationships/image" Target="../media/image38.emf"/><Relationship Id="rId17" Type="http://schemas.openxmlformats.org/officeDocument/2006/relationships/oleObject" Target="../embeddings/oleObject10.bin"/><Relationship Id="rId18" Type="http://schemas.openxmlformats.org/officeDocument/2006/relationships/image" Target="../media/image39.emf"/><Relationship Id="rId19" Type="http://schemas.openxmlformats.org/officeDocument/2006/relationships/oleObject" Target="../embeddings/oleObject11.bin"/><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oleObject" Target="../embeddings/oleObject3.bin"/><Relationship Id="rId4" Type="http://schemas.openxmlformats.org/officeDocument/2006/relationships/image" Target="../media/image29.emf"/><Relationship Id="rId5" Type="http://schemas.openxmlformats.org/officeDocument/2006/relationships/oleObject" Target="../embeddings/oleObject4.bin"/><Relationship Id="rId6" Type="http://schemas.openxmlformats.org/officeDocument/2006/relationships/image" Target="../media/image34.emf"/><Relationship Id="rId7" Type="http://schemas.openxmlformats.org/officeDocument/2006/relationships/oleObject" Target="../embeddings/oleObject5.bin"/><Relationship Id="rId8" Type="http://schemas.openxmlformats.org/officeDocument/2006/relationships/image" Target="../media/image3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smtClean="0">
                <a:solidFill>
                  <a:srgbClr val="000090"/>
                </a:solidFill>
              </a:rPr>
              <a:t>Surface Alpha Interactions in PPC </a:t>
            </a:r>
            <a:r>
              <a:rPr lang="en-US" sz="2800" dirty="0" err="1" smtClean="0">
                <a:solidFill>
                  <a:srgbClr val="000090"/>
                </a:solidFill>
              </a:rPr>
              <a:t>HPGe</a:t>
            </a:r>
            <a:r>
              <a:rPr lang="en-US" sz="2800" dirty="0" smtClean="0">
                <a:solidFill>
                  <a:srgbClr val="000090"/>
                </a:solidFill>
              </a:rPr>
              <a:t> Detectors: </a:t>
            </a:r>
            <a:br>
              <a:rPr lang="en-US" sz="2800" dirty="0" smtClean="0">
                <a:solidFill>
                  <a:srgbClr val="000090"/>
                </a:solidFill>
              </a:rPr>
            </a:br>
            <a:r>
              <a:rPr lang="en-US" sz="2800" dirty="0" smtClean="0">
                <a:solidFill>
                  <a:srgbClr val="000090"/>
                </a:solidFill>
              </a:rPr>
              <a:t>Maximizing Sensitivity of </a:t>
            </a:r>
            <a:r>
              <a:rPr lang="en-US" sz="2800" baseline="30000" dirty="0" smtClean="0">
                <a:solidFill>
                  <a:srgbClr val="000090"/>
                </a:solidFill>
              </a:rPr>
              <a:t>76</a:t>
            </a:r>
            <a:r>
              <a:rPr lang="en-US" sz="2800" dirty="0" smtClean="0">
                <a:solidFill>
                  <a:srgbClr val="000090"/>
                </a:solidFill>
              </a:rPr>
              <a:t>Ge 0</a:t>
            </a:r>
            <a:r>
              <a:rPr lang="el-GR" sz="2800" dirty="0" smtClean="0">
                <a:solidFill>
                  <a:srgbClr val="000090"/>
                </a:solidFill>
              </a:rPr>
              <a:t>νββ</a:t>
            </a:r>
            <a:r>
              <a:rPr lang="en-US" sz="2800" dirty="0" smtClean="0">
                <a:solidFill>
                  <a:srgbClr val="000090"/>
                </a:solidFill>
              </a:rPr>
              <a:t> Searches</a:t>
            </a:r>
            <a:endParaRPr lang="en-US" sz="2800" dirty="0">
              <a:solidFill>
                <a:srgbClr val="000090"/>
              </a:solidFill>
            </a:endParaRPr>
          </a:p>
        </p:txBody>
      </p:sp>
      <p:sp>
        <p:nvSpPr>
          <p:cNvPr id="3" name="Subtitle 2"/>
          <p:cNvSpPr>
            <a:spLocks noGrp="1"/>
          </p:cNvSpPr>
          <p:nvPr>
            <p:ph type="subTitle" idx="1"/>
          </p:nvPr>
        </p:nvSpPr>
        <p:spPr>
          <a:xfrm>
            <a:off x="1371600" y="3332152"/>
            <a:ext cx="6400800" cy="1849448"/>
          </a:xfrm>
        </p:spPr>
        <p:txBody>
          <a:bodyPr/>
          <a:lstStyle/>
          <a:p>
            <a:pPr algn="r"/>
            <a:r>
              <a:rPr lang="en-US" sz="1800" dirty="0" smtClean="0"/>
              <a:t>Julieta Gruszko</a:t>
            </a:r>
          </a:p>
          <a:p>
            <a:pPr algn="r"/>
            <a:r>
              <a:rPr lang="en-US" sz="1800" dirty="0" smtClean="0"/>
              <a:t>PhD Defense</a:t>
            </a:r>
          </a:p>
          <a:p>
            <a:pPr algn="r"/>
            <a:r>
              <a:rPr lang="en-US" sz="1800" dirty="0" smtClean="0"/>
              <a:t>University of Washington</a:t>
            </a:r>
          </a:p>
          <a:p>
            <a:pPr algn="r"/>
            <a:r>
              <a:rPr lang="en-US" sz="1800" dirty="0" smtClean="0"/>
              <a:t>Department of Physics</a:t>
            </a:r>
          </a:p>
          <a:p>
            <a:pPr algn="r"/>
            <a:r>
              <a:rPr lang="en-US" sz="1800" dirty="0" smtClean="0"/>
              <a:t>Aug. 4, 2017</a:t>
            </a:r>
            <a:endParaRPr lang="en-US" sz="1800" dirty="0"/>
          </a:p>
        </p:txBody>
      </p:sp>
    </p:spTree>
    <p:extLst>
      <p:ext uri="{BB962C8B-B14F-4D97-AF65-F5344CB8AC3E}">
        <p14:creationId xmlns:p14="http://schemas.microsoft.com/office/powerpoint/2010/main" val="175551847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solidFill>
                  <a:srgbClr val="000090"/>
                </a:solidFill>
              </a:rPr>
              <a:t>The </a:t>
            </a:r>
            <a:r>
              <a:rPr lang="en-US" sz="3800" cap="small" dirty="0" smtClean="0">
                <a:solidFill>
                  <a:srgbClr val="000090"/>
                </a:solidFill>
              </a:rPr>
              <a:t>Majorana Demonstrator</a:t>
            </a:r>
            <a:endParaRPr lang="en-US" sz="3800" cap="small" dirty="0">
              <a:solidFill>
                <a:srgbClr val="000090"/>
              </a:solidFill>
            </a:endParaRPr>
          </a:p>
        </p:txBody>
      </p:sp>
      <p:sp>
        <p:nvSpPr>
          <p:cNvPr id="4" name="Rectangle 9"/>
          <p:cNvSpPr>
            <a:spLocks noGrp="1"/>
          </p:cNvSpPr>
          <p:nvPr>
            <p:ph idx="1"/>
          </p:nvPr>
        </p:nvSpPr>
        <p:spPr bwMode="auto">
          <a:xfrm>
            <a:off x="457200" y="1526494"/>
            <a:ext cx="8229600" cy="953770"/>
          </a:xfrm>
          <a:prstGeom prst="rect">
            <a:avLst/>
          </a:prstGeom>
          <a:noFill/>
          <a:ln w="12700" cap="rnd">
            <a:noFill/>
            <a:round/>
            <a:headEnd type="none" w="med" len="med"/>
            <a:tailEnd type="none" w="med" len="med"/>
          </a:ln>
        </p:spPr>
        <p:txBody>
          <a:bodyPr lIns="17859" tIns="17859" rIns="17859" bIns="17859">
            <a:prstTxWarp prst="textNoShape">
              <a:avLst/>
            </a:prstTxWarp>
          </a:bodyPr>
          <a:lstStyle/>
          <a:p>
            <a:pPr marL="0" indent="0" algn="ctr">
              <a:lnSpc>
                <a:spcPct val="110000"/>
              </a:lnSpc>
              <a:buNone/>
            </a:pPr>
            <a:r>
              <a:rPr lang="en-US" sz="2200" dirty="0" smtClean="0">
                <a:solidFill>
                  <a:srgbClr val="160082"/>
                </a:solidFill>
                <a:latin typeface="Franklin Gothic Book"/>
                <a:ea typeface="Arial Bold" charset="0"/>
                <a:cs typeface="Franklin Gothic Book"/>
                <a:sym typeface="Arial Bold" charset="0"/>
              </a:rPr>
              <a:t>The </a:t>
            </a:r>
            <a:r>
              <a:rPr lang="en-US" sz="2200" cap="small" dirty="0" smtClean="0">
                <a:solidFill>
                  <a:srgbClr val="160082"/>
                </a:solidFill>
                <a:latin typeface="Franklin Gothic Book"/>
                <a:ea typeface="Arial Bold" charset="0"/>
                <a:cs typeface="Franklin Gothic Book"/>
                <a:sym typeface="Arial Bold" charset="0"/>
              </a:rPr>
              <a:t>Majorana Demonstrator </a:t>
            </a:r>
            <a:r>
              <a:rPr lang="en-US" sz="2200" dirty="0" smtClean="0">
                <a:solidFill>
                  <a:srgbClr val="160082"/>
                </a:solidFill>
                <a:latin typeface="Franklin Gothic Book"/>
                <a:ea typeface="Arial Bold" charset="0"/>
                <a:cs typeface="Franklin Gothic Book"/>
                <a:sym typeface="Arial Bold" charset="0"/>
              </a:rPr>
              <a:t>(MJD) is an array of enriched and natural germanium detectors that will search for the 0νββ-decay of </a:t>
            </a:r>
            <a:r>
              <a:rPr lang="en-US" sz="2200" baseline="30000" dirty="0" smtClean="0">
                <a:solidFill>
                  <a:srgbClr val="160082"/>
                </a:solidFill>
                <a:latin typeface="Franklin Gothic Book"/>
                <a:ea typeface="Arial Bold" charset="0"/>
                <a:cs typeface="Franklin Gothic Book"/>
                <a:sym typeface="Arial Bold" charset="0"/>
              </a:rPr>
              <a:t>76</a:t>
            </a:r>
            <a:r>
              <a:rPr lang="en-US" sz="2200" dirty="0" smtClean="0">
                <a:solidFill>
                  <a:srgbClr val="160082"/>
                </a:solidFill>
                <a:latin typeface="Franklin Gothic Book"/>
                <a:ea typeface="Arial Bold" charset="0"/>
                <a:cs typeface="Franklin Gothic Book"/>
                <a:sym typeface="Arial Bold" charset="0"/>
              </a:rPr>
              <a:t>Ge.</a:t>
            </a:r>
          </a:p>
        </p:txBody>
      </p:sp>
      <p:pic>
        <p:nvPicPr>
          <p:cNvPr id="6" name="Picture 5" descr="150224-Majorana-strings-01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9733" y="2434496"/>
            <a:ext cx="2647067" cy="397060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457199" y="2386200"/>
            <a:ext cx="5582533" cy="3744102"/>
          </a:xfrm>
          <a:prstGeom prst="rect">
            <a:avLst/>
          </a:prstGeom>
          <a:noFill/>
        </p:spPr>
        <p:txBody>
          <a:bodyPr wrap="square" rtlCol="0">
            <a:spAutoFit/>
          </a:bodyPr>
          <a:lstStyle/>
          <a:p>
            <a:pPr>
              <a:lnSpc>
                <a:spcPct val="110000"/>
              </a:lnSpc>
            </a:pPr>
            <a:r>
              <a:rPr lang="en-US" dirty="0" smtClean="0">
                <a:solidFill>
                  <a:srgbClr val="160082"/>
                </a:solidFill>
                <a:latin typeface="Franklin Gothic Book"/>
                <a:ea typeface="Arial Bold" charset="0"/>
                <a:cs typeface="Franklin Gothic Book"/>
                <a:sym typeface="Arial Bold" charset="0"/>
              </a:rPr>
              <a:t>Goals:</a:t>
            </a:r>
            <a:r>
              <a:rPr lang="en-US" dirty="0" smtClean="0">
                <a:solidFill>
                  <a:srgbClr val="006C3A"/>
                </a:solidFill>
                <a:latin typeface="Franklin Gothic Book"/>
                <a:ea typeface="Arial Bold" charset="0"/>
                <a:cs typeface="Franklin Gothic Book"/>
                <a:sym typeface="Arial Bold" charset="0"/>
              </a:rPr>
              <a:t> </a:t>
            </a:r>
          </a:p>
          <a:p>
            <a:pPr marL="285750" indent="-285750">
              <a:lnSpc>
                <a:spcPct val="110000"/>
              </a:lnSpc>
              <a:buFont typeface="Arial"/>
              <a:buChar char="•"/>
            </a:pPr>
            <a:r>
              <a:rPr lang="en-US" dirty="0" smtClean="0">
                <a:latin typeface="Franklin Gothic Book"/>
                <a:ea typeface="Arial" charset="0"/>
                <a:cs typeface="Franklin Gothic Book"/>
                <a:sym typeface="Arial" charset="0"/>
              </a:rPr>
              <a:t>Demonstrate backgrounds low enough to justify building a </a:t>
            </a:r>
            <a:r>
              <a:rPr lang="en-US" dirty="0" err="1" smtClean="0">
                <a:latin typeface="Franklin Gothic Book"/>
                <a:ea typeface="Arial" charset="0"/>
                <a:cs typeface="Franklin Gothic Book"/>
                <a:sym typeface="Arial" charset="0"/>
              </a:rPr>
              <a:t>tonne</a:t>
            </a:r>
            <a:r>
              <a:rPr lang="en-US" dirty="0" smtClean="0">
                <a:latin typeface="Franklin Gothic Book"/>
                <a:ea typeface="Arial" charset="0"/>
                <a:cs typeface="Franklin Gothic Book"/>
                <a:sym typeface="Arial" charset="0"/>
              </a:rPr>
              <a:t> scale experiment.</a:t>
            </a:r>
          </a:p>
          <a:p>
            <a:pPr marL="285750" indent="-285750">
              <a:lnSpc>
                <a:spcPct val="110000"/>
              </a:lnSpc>
              <a:buFont typeface="Arial"/>
              <a:buChar char="•"/>
            </a:pPr>
            <a:r>
              <a:rPr lang="en-US" dirty="0" smtClean="0">
                <a:latin typeface="Franklin Gothic Book"/>
                <a:ea typeface="Arial" charset="0"/>
                <a:cs typeface="Franklin Gothic Book"/>
                <a:sym typeface="Arial" charset="0"/>
              </a:rPr>
              <a:t>Establish feasibility to construct &amp; field modular arrays of </a:t>
            </a:r>
            <a:r>
              <a:rPr lang="en-US" dirty="0" err="1" smtClean="0">
                <a:latin typeface="Franklin Gothic Book"/>
                <a:ea typeface="Arial" charset="0"/>
                <a:cs typeface="Franklin Gothic Book"/>
                <a:sym typeface="Arial" charset="0"/>
              </a:rPr>
              <a:t>Ge</a:t>
            </a:r>
            <a:r>
              <a:rPr lang="en-US" dirty="0" smtClean="0">
                <a:latin typeface="Franklin Gothic Book"/>
                <a:ea typeface="Arial" charset="0"/>
                <a:cs typeface="Franklin Gothic Book"/>
                <a:sym typeface="Arial" charset="0"/>
              </a:rPr>
              <a:t> detectors.</a:t>
            </a:r>
          </a:p>
          <a:p>
            <a:pPr marL="285750" indent="-285750">
              <a:lnSpc>
                <a:spcPct val="110000"/>
              </a:lnSpc>
              <a:buFont typeface="Arial"/>
              <a:buChar char="•"/>
            </a:pPr>
            <a:r>
              <a:rPr lang="en-US" dirty="0" smtClean="0">
                <a:latin typeface="Franklin Gothic Book"/>
                <a:ea typeface="Arial" charset="0"/>
                <a:cs typeface="Franklin Gothic Book"/>
                <a:sym typeface="Arial" charset="0"/>
              </a:rPr>
              <a:t>Searches for additional physics beyond the standard model</a:t>
            </a:r>
          </a:p>
          <a:p>
            <a:pPr marL="285750" indent="-285750">
              <a:lnSpc>
                <a:spcPct val="110000"/>
              </a:lnSpc>
              <a:buFont typeface="Arial"/>
              <a:buChar char="•"/>
            </a:pPr>
            <a:r>
              <a:rPr lang="en-US" dirty="0" smtClean="0">
                <a:latin typeface="Franklin Gothic Book"/>
                <a:ea typeface="Arial" charset="0"/>
                <a:cs typeface="Franklin Gothic Book"/>
                <a:sym typeface="Arial" charset="0"/>
              </a:rPr>
              <a:t>Background goal: 3 counts/ROI/t/y                       after analysis cuts</a:t>
            </a:r>
          </a:p>
          <a:p>
            <a:pPr marL="742950" lvl="1" indent="-285750">
              <a:lnSpc>
                <a:spcPct val="110000"/>
              </a:lnSpc>
              <a:buFont typeface="Arial"/>
              <a:buChar char="•"/>
            </a:pPr>
            <a:r>
              <a:rPr lang="en-US" dirty="0" smtClean="0">
                <a:latin typeface="Franklin Gothic Book"/>
                <a:ea typeface="Arial" charset="0"/>
                <a:cs typeface="Franklin Gothic Book"/>
                <a:sym typeface="Arial" charset="0"/>
              </a:rPr>
              <a:t>Q</a:t>
            </a:r>
            <a:r>
              <a:rPr lang="el-GR" baseline="-25000" dirty="0" smtClean="0">
                <a:latin typeface="Franklin Gothic Book"/>
                <a:ea typeface="Arial" charset="0"/>
                <a:cs typeface="Franklin Gothic Book"/>
                <a:sym typeface="Arial" charset="0"/>
              </a:rPr>
              <a:t>ββ</a:t>
            </a:r>
            <a:r>
              <a:rPr lang="en-US" baseline="-25000" dirty="0" smtClean="0">
                <a:latin typeface="Franklin Gothic Book"/>
                <a:ea typeface="Arial" charset="0"/>
                <a:cs typeface="Franklin Gothic Book"/>
                <a:sym typeface="Arial" charset="0"/>
              </a:rPr>
              <a:t> </a:t>
            </a:r>
            <a:r>
              <a:rPr lang="en-US" dirty="0" smtClean="0">
                <a:latin typeface="Franklin Gothic Book"/>
                <a:ea typeface="Arial" charset="0"/>
                <a:cs typeface="Franklin Gothic Book"/>
                <a:sym typeface="Arial" charset="0"/>
              </a:rPr>
              <a:t> = 2.039 </a:t>
            </a:r>
            <a:r>
              <a:rPr lang="en-US" dirty="0" smtClean="0">
                <a:latin typeface="Franklin Gothic Book"/>
                <a:ea typeface="Arial" charset="0"/>
                <a:cs typeface="Franklin Gothic Book"/>
                <a:sym typeface="Arial" charset="0"/>
              </a:rPr>
              <a:t>MeV</a:t>
            </a:r>
          </a:p>
          <a:p>
            <a:pPr marL="285750" indent="-285750">
              <a:lnSpc>
                <a:spcPct val="110000"/>
              </a:lnSpc>
              <a:buFont typeface="Arial"/>
              <a:buChar char="•"/>
            </a:pPr>
            <a:r>
              <a:rPr lang="en-US" dirty="0" smtClean="0">
                <a:latin typeface="Franklin Gothic Book"/>
                <a:ea typeface="Arial" charset="0"/>
                <a:cs typeface="Franklin Gothic Book"/>
                <a:sym typeface="Arial" charset="0"/>
              </a:rPr>
              <a:t>Prototype taking data: July 2014 – April 2016</a:t>
            </a:r>
          </a:p>
          <a:p>
            <a:pPr marL="285750" indent="-285750">
              <a:lnSpc>
                <a:spcPct val="110000"/>
              </a:lnSpc>
              <a:buFont typeface="Arial"/>
              <a:buChar char="•"/>
            </a:pPr>
            <a:r>
              <a:rPr lang="en-US" dirty="0" smtClean="0">
                <a:latin typeface="Franklin Gothic Book"/>
                <a:ea typeface="Arial" charset="0"/>
                <a:cs typeface="Franklin Gothic Book"/>
                <a:sym typeface="Arial" charset="0"/>
              </a:rPr>
              <a:t>Operations: M1 from May 2015, M2 from July 2016</a:t>
            </a:r>
            <a:endParaRPr lang="en-US" dirty="0" smtClean="0">
              <a:latin typeface="Franklin Gothic Book"/>
              <a:ea typeface="Arial" charset="0"/>
              <a:cs typeface="Franklin Gothic Book"/>
              <a:sym typeface="Arial" charset="0"/>
            </a:endParaRPr>
          </a:p>
        </p:txBody>
      </p:sp>
      <p:sp>
        <p:nvSpPr>
          <p:cNvPr id="3" name="TextBox 2"/>
          <p:cNvSpPr txBox="1"/>
          <p:nvPr/>
        </p:nvSpPr>
        <p:spPr>
          <a:xfrm rot="5400000">
            <a:off x="7366627" y="4583797"/>
            <a:ext cx="2886566" cy="246221"/>
          </a:xfrm>
          <a:prstGeom prst="rect">
            <a:avLst/>
          </a:prstGeom>
          <a:noFill/>
        </p:spPr>
        <p:txBody>
          <a:bodyPr wrap="square" rtlCol="0">
            <a:spAutoFit/>
          </a:bodyPr>
          <a:lstStyle/>
          <a:p>
            <a:pPr algn="r"/>
            <a:r>
              <a:rPr lang="en-US" sz="1000" dirty="0" smtClean="0">
                <a:solidFill>
                  <a:schemeClr val="bg1">
                    <a:lumMod val="50000"/>
                  </a:schemeClr>
                </a:solidFill>
                <a:latin typeface="Arial"/>
                <a:cs typeface="Arial"/>
              </a:rPr>
              <a:t>Photo by Matt </a:t>
            </a:r>
            <a:r>
              <a:rPr lang="en-US" sz="1000" dirty="0" err="1" smtClean="0">
                <a:solidFill>
                  <a:schemeClr val="bg1">
                    <a:lumMod val="50000"/>
                  </a:schemeClr>
                </a:solidFill>
                <a:latin typeface="Arial"/>
                <a:cs typeface="Arial"/>
              </a:rPr>
              <a:t>Kapust</a:t>
            </a:r>
            <a:endParaRPr lang="en-US" sz="1000" dirty="0">
              <a:solidFill>
                <a:schemeClr val="bg1">
                  <a:lumMod val="50000"/>
                </a:schemeClr>
              </a:solidFill>
              <a:latin typeface="Arial"/>
              <a:cs typeface="Arial"/>
            </a:endParaRPr>
          </a:p>
        </p:txBody>
      </p:sp>
      <p:sp>
        <p:nvSpPr>
          <p:cNvPr id="8" name="Date Placeholder 7"/>
          <p:cNvSpPr>
            <a:spLocks noGrp="1"/>
          </p:cNvSpPr>
          <p:nvPr>
            <p:ph type="dt" sz="half" idx="10"/>
          </p:nvPr>
        </p:nvSpPr>
        <p:spPr/>
        <p:txBody>
          <a:bodyPr/>
          <a:lstStyle/>
          <a:p>
            <a:fld id="{1A36B5D7-A96B-8D43-9CFB-267F26485B2A}" type="datetime1">
              <a:rPr lang="en-US" smtClean="0"/>
              <a:t>8/3/17</a:t>
            </a:fld>
            <a:endParaRPr lang="en-US" dirty="0"/>
          </a:p>
        </p:txBody>
      </p:sp>
      <p:sp>
        <p:nvSpPr>
          <p:cNvPr id="9" name="Slide Number Placeholder 8"/>
          <p:cNvSpPr>
            <a:spLocks noGrp="1"/>
          </p:cNvSpPr>
          <p:nvPr>
            <p:ph type="sldNum" sz="quarter" idx="12"/>
          </p:nvPr>
        </p:nvSpPr>
        <p:spPr/>
        <p:txBody>
          <a:bodyPr/>
          <a:lstStyle/>
          <a:p>
            <a:pPr>
              <a:defRPr/>
            </a:pPr>
            <a:fld id="{A69DFFF7-9D80-8947-9405-CF6E9E218F4B}" type="slidenum">
              <a:rPr lang="en-US" smtClean="0"/>
              <a:pPr>
                <a:defRPr/>
              </a:pPr>
              <a:t>10</a:t>
            </a:fld>
            <a:endParaRPr lang="en-US" dirty="0"/>
          </a:p>
        </p:txBody>
      </p:sp>
    </p:spTree>
    <p:extLst>
      <p:ext uri="{BB962C8B-B14F-4D97-AF65-F5344CB8AC3E}">
        <p14:creationId xmlns:p14="http://schemas.microsoft.com/office/powerpoint/2010/main" val="35507753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The Present and Future of </a:t>
            </a:r>
            <a:r>
              <a:rPr lang="en-US" baseline="30000" dirty="0" smtClean="0">
                <a:solidFill>
                  <a:srgbClr val="000090"/>
                </a:solidFill>
              </a:rPr>
              <a:t>76</a:t>
            </a:r>
            <a:r>
              <a:rPr lang="en-US" dirty="0" smtClean="0">
                <a:solidFill>
                  <a:srgbClr val="000090"/>
                </a:solidFill>
              </a:rPr>
              <a:t>Ge 0</a:t>
            </a:r>
            <a:r>
              <a:rPr lang="el-GR" dirty="0" smtClean="0">
                <a:solidFill>
                  <a:srgbClr val="000090"/>
                </a:solidFill>
              </a:rPr>
              <a:t>νββ</a:t>
            </a:r>
            <a:endParaRPr lang="en-US" dirty="0">
              <a:solidFill>
                <a:srgbClr val="000090"/>
              </a:solidFill>
            </a:endParaRPr>
          </a:p>
        </p:txBody>
      </p:sp>
      <p:sp>
        <p:nvSpPr>
          <p:cNvPr id="3" name="Content Placeholder 2"/>
          <p:cNvSpPr>
            <a:spLocks noGrp="1"/>
          </p:cNvSpPr>
          <p:nvPr>
            <p:ph idx="1"/>
          </p:nvPr>
        </p:nvSpPr>
        <p:spPr>
          <a:xfrm>
            <a:off x="457200" y="4187742"/>
            <a:ext cx="8229600" cy="1858327"/>
          </a:xfrm>
        </p:spPr>
        <p:txBody>
          <a:bodyPr/>
          <a:lstStyle/>
          <a:p>
            <a:r>
              <a:rPr lang="en-US" sz="2200" dirty="0" smtClean="0">
                <a:latin typeface="Franklin Gothic Book"/>
                <a:cs typeface="Franklin Gothic Book"/>
              </a:rPr>
              <a:t>Parallel efforts using different approaches</a:t>
            </a:r>
          </a:p>
          <a:p>
            <a:pPr lvl="1"/>
            <a:r>
              <a:rPr lang="en-US" sz="1800" dirty="0" smtClean="0">
                <a:latin typeface="Franklin Gothic Book"/>
                <a:cs typeface="Franklin Gothic Book"/>
              </a:rPr>
              <a:t>MJD: Underground electroformed copper and other ultra-clean materials, mostly passive shielding</a:t>
            </a:r>
          </a:p>
          <a:p>
            <a:pPr lvl="1"/>
            <a:r>
              <a:rPr lang="en-US" sz="1800" dirty="0" smtClean="0">
                <a:latin typeface="Franklin Gothic Book"/>
                <a:cs typeface="Franklin Gothic Book"/>
              </a:rPr>
              <a:t>GERDA: Slightly higher-background materials, active shielding with </a:t>
            </a:r>
            <a:r>
              <a:rPr lang="en-US" sz="1800" dirty="0" err="1" smtClean="0">
                <a:latin typeface="Franklin Gothic Book"/>
                <a:cs typeface="Franklin Gothic Book"/>
              </a:rPr>
              <a:t>LAr</a:t>
            </a:r>
            <a:r>
              <a:rPr lang="en-US" sz="1800" dirty="0" smtClean="0">
                <a:latin typeface="Franklin Gothic Book"/>
                <a:cs typeface="Franklin Gothic Book"/>
              </a:rPr>
              <a:t> </a:t>
            </a:r>
          </a:p>
          <a:p>
            <a:r>
              <a:rPr lang="en-US" sz="2200" dirty="0" smtClean="0">
                <a:latin typeface="Franklin Gothic Book"/>
                <a:cs typeface="Franklin Gothic Book"/>
              </a:rPr>
              <a:t>Combine best techniques for </a:t>
            </a:r>
            <a:r>
              <a:rPr lang="en-US" sz="2200" dirty="0" err="1" smtClean="0">
                <a:latin typeface="Franklin Gothic Book"/>
                <a:cs typeface="Franklin Gothic Book"/>
              </a:rPr>
              <a:t>tonne</a:t>
            </a:r>
            <a:r>
              <a:rPr lang="en-US" sz="2200" dirty="0" smtClean="0">
                <a:latin typeface="Franklin Gothic Book"/>
                <a:cs typeface="Franklin Gothic Book"/>
              </a:rPr>
              <a:t>-scale experiment</a:t>
            </a:r>
          </a:p>
          <a:p>
            <a:pPr lvl="1"/>
            <a:r>
              <a:rPr lang="en-US" sz="1800" dirty="0" smtClean="0">
                <a:latin typeface="Franklin Gothic Book"/>
                <a:cs typeface="Franklin Gothic Book"/>
              </a:rPr>
              <a:t>LEGEND Collaboration formed October 2016</a:t>
            </a:r>
            <a:endParaRPr lang="en-US" sz="18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A9A69E5E-60EB-C04E-9244-FEC148A6738A}" type="datetime1">
              <a:rPr lang="en-US" smtClean="0"/>
              <a:t>8/3/17</a:t>
            </a:fld>
            <a:endParaRPr lang="en-US"/>
          </a:p>
        </p:txBody>
      </p:sp>
      <p:sp>
        <p:nvSpPr>
          <p:cNvPr id="5" name="Slide Number Placeholder 4"/>
          <p:cNvSpPr>
            <a:spLocks noGrp="1"/>
          </p:cNvSpPr>
          <p:nvPr>
            <p:ph type="sldNum" sz="quarter" idx="12"/>
          </p:nvPr>
        </p:nvSpPr>
        <p:spPr/>
        <p:txBody>
          <a:bodyPr/>
          <a:lstStyle/>
          <a:p>
            <a:pPr>
              <a:defRPr/>
            </a:pPr>
            <a:fld id="{A69DFFF7-9D80-8947-9405-CF6E9E218F4B}" type="slidenum">
              <a:rPr lang="en-US" smtClean="0"/>
              <a:pPr>
                <a:defRPr/>
              </a:pPr>
              <a:t>11</a:t>
            </a:fld>
            <a:endParaRPr lang="en-US" dirty="0"/>
          </a:p>
        </p:txBody>
      </p:sp>
      <p:pic>
        <p:nvPicPr>
          <p:cNvPr id="6" name="Picture 5" descr="4E3_Schubert_Demonstrator_6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752208"/>
            <a:ext cx="3962351" cy="2034007"/>
          </a:xfrm>
          <a:prstGeom prst="rect">
            <a:avLst/>
          </a:prstGeom>
        </p:spPr>
      </p:pic>
      <p:pic>
        <p:nvPicPr>
          <p:cNvPr id="7" name="Picture 6" descr="GERDA-Modell_we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330" y="1752208"/>
            <a:ext cx="3167740" cy="2377072"/>
          </a:xfrm>
          <a:prstGeom prst="rect">
            <a:avLst/>
          </a:prstGeom>
        </p:spPr>
      </p:pic>
      <p:sp>
        <p:nvSpPr>
          <p:cNvPr id="8" name="TextBox 7"/>
          <p:cNvSpPr txBox="1"/>
          <p:nvPr/>
        </p:nvSpPr>
        <p:spPr>
          <a:xfrm>
            <a:off x="457200" y="1337108"/>
            <a:ext cx="3962350" cy="369332"/>
          </a:xfrm>
          <a:prstGeom prst="rect">
            <a:avLst/>
          </a:prstGeom>
          <a:noFill/>
        </p:spPr>
        <p:txBody>
          <a:bodyPr wrap="square" rtlCol="0">
            <a:spAutoFit/>
          </a:bodyPr>
          <a:lstStyle/>
          <a:p>
            <a:pPr algn="ctr"/>
            <a:r>
              <a:rPr lang="en-US" dirty="0" smtClean="0">
                <a:latin typeface="Franklin Gothic Book"/>
                <a:cs typeface="Franklin Gothic Book"/>
              </a:rPr>
              <a:t>The </a:t>
            </a:r>
            <a:r>
              <a:rPr lang="en-US" cap="small" dirty="0" smtClean="0">
                <a:latin typeface="Franklin Gothic Book"/>
                <a:cs typeface="Franklin Gothic Book"/>
              </a:rPr>
              <a:t>Majorana Demonstrator</a:t>
            </a:r>
            <a:endParaRPr lang="en-US" cap="small" dirty="0">
              <a:latin typeface="Franklin Gothic Book"/>
              <a:cs typeface="Franklin Gothic Book"/>
            </a:endParaRPr>
          </a:p>
        </p:txBody>
      </p:sp>
      <p:sp>
        <p:nvSpPr>
          <p:cNvPr id="9" name="TextBox 8"/>
          <p:cNvSpPr txBox="1"/>
          <p:nvPr/>
        </p:nvSpPr>
        <p:spPr>
          <a:xfrm>
            <a:off x="4969330" y="1337108"/>
            <a:ext cx="3167740" cy="369332"/>
          </a:xfrm>
          <a:prstGeom prst="rect">
            <a:avLst/>
          </a:prstGeom>
          <a:noFill/>
        </p:spPr>
        <p:txBody>
          <a:bodyPr wrap="square" rtlCol="0">
            <a:spAutoFit/>
          </a:bodyPr>
          <a:lstStyle/>
          <a:p>
            <a:pPr algn="ctr"/>
            <a:r>
              <a:rPr lang="en-US" dirty="0" smtClean="0">
                <a:latin typeface="Franklin Gothic Book"/>
                <a:cs typeface="Franklin Gothic Book"/>
              </a:rPr>
              <a:t>GERDA</a:t>
            </a:r>
            <a:endParaRPr lang="en-US" cap="small" dirty="0">
              <a:latin typeface="Franklin Gothic Book"/>
              <a:cs typeface="Franklin Gothic Book"/>
            </a:endParaRPr>
          </a:p>
        </p:txBody>
      </p:sp>
    </p:spTree>
    <p:extLst>
      <p:ext uri="{BB962C8B-B14F-4D97-AF65-F5344CB8AC3E}">
        <p14:creationId xmlns:p14="http://schemas.microsoft.com/office/powerpoint/2010/main" val="16360745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_Discover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86551" y="1128051"/>
            <a:ext cx="4432639" cy="6100258"/>
          </a:xfrm>
          <a:prstGeom prst="rect">
            <a:avLst/>
          </a:prstGeom>
        </p:spPr>
      </p:pic>
      <p:sp>
        <p:nvSpPr>
          <p:cNvPr id="2" name="Title 1"/>
          <p:cNvSpPr>
            <a:spLocks noGrp="1"/>
          </p:cNvSpPr>
          <p:nvPr>
            <p:ph type="title"/>
          </p:nvPr>
        </p:nvSpPr>
        <p:spPr>
          <a:xfrm>
            <a:off x="457200" y="304799"/>
            <a:ext cx="7621981" cy="1080663"/>
          </a:xfrm>
        </p:spPr>
        <p:txBody>
          <a:bodyPr/>
          <a:lstStyle/>
          <a:p>
            <a:r>
              <a:rPr lang="en-US" sz="3600" dirty="0" smtClean="0">
                <a:solidFill>
                  <a:srgbClr val="000090"/>
                </a:solidFill>
              </a:rPr>
              <a:t>Discovery, Background, and Exposure</a:t>
            </a:r>
            <a:endParaRPr lang="en-US" sz="3600" dirty="0">
              <a:solidFill>
                <a:srgbClr val="000090"/>
              </a:solidFill>
            </a:endParaRPr>
          </a:p>
        </p:txBody>
      </p:sp>
      <p:sp>
        <p:nvSpPr>
          <p:cNvPr id="6" name="TextBox 5"/>
          <p:cNvSpPr txBox="1"/>
          <p:nvPr/>
        </p:nvSpPr>
        <p:spPr>
          <a:xfrm rot="5400000">
            <a:off x="7381173" y="4698218"/>
            <a:ext cx="2130812" cy="246221"/>
          </a:xfrm>
          <a:prstGeom prst="rect">
            <a:avLst/>
          </a:prstGeom>
          <a:noFill/>
        </p:spPr>
        <p:txBody>
          <a:bodyPr wrap="square" rtlCol="0">
            <a:spAutoFit/>
          </a:bodyPr>
          <a:lstStyle/>
          <a:p>
            <a:pPr algn="r"/>
            <a:r>
              <a:rPr lang="en-US" sz="1000" dirty="0" smtClean="0">
                <a:latin typeface="Franklin Gothic Book"/>
                <a:cs typeface="Franklin Gothic Book"/>
              </a:rPr>
              <a:t>Figure courtesy of J. </a:t>
            </a:r>
            <a:r>
              <a:rPr lang="en-US" sz="1000" dirty="0" err="1" smtClean="0">
                <a:latin typeface="Franklin Gothic Book"/>
                <a:cs typeface="Franklin Gothic Book"/>
              </a:rPr>
              <a:t>Detwiler</a:t>
            </a:r>
            <a:r>
              <a:rPr lang="en-US" sz="1000" dirty="0" smtClean="0">
                <a:latin typeface="Franklin Gothic Book"/>
                <a:cs typeface="Franklin Gothic Book"/>
              </a:rPr>
              <a:t> </a:t>
            </a:r>
            <a:endParaRPr lang="en-US" sz="1000" dirty="0">
              <a:latin typeface="Franklin Gothic Book"/>
              <a:cs typeface="Franklin Gothic Book"/>
            </a:endParaRPr>
          </a:p>
        </p:txBody>
      </p:sp>
      <p:sp>
        <p:nvSpPr>
          <p:cNvPr id="3" name="Date Placeholder 2"/>
          <p:cNvSpPr>
            <a:spLocks noGrp="1"/>
          </p:cNvSpPr>
          <p:nvPr>
            <p:ph type="dt" sz="half" idx="10"/>
          </p:nvPr>
        </p:nvSpPr>
        <p:spPr/>
        <p:txBody>
          <a:bodyPr/>
          <a:lstStyle/>
          <a:p>
            <a:fld id="{B5DF3444-F261-6F48-A72F-45038DDF049E}" type="datetime1">
              <a:rPr lang="en-US" smtClean="0"/>
              <a:t>8/4/17</a:t>
            </a:fld>
            <a:endParaRPr lang="en-US"/>
          </a:p>
        </p:txBody>
      </p:sp>
      <p:sp>
        <p:nvSpPr>
          <p:cNvPr id="5" name="Slide Number Placeholder 4"/>
          <p:cNvSpPr>
            <a:spLocks noGrp="1"/>
          </p:cNvSpPr>
          <p:nvPr>
            <p:ph type="sldNum" sz="quarter" idx="12"/>
          </p:nvPr>
        </p:nvSpPr>
        <p:spPr/>
        <p:txBody>
          <a:bodyPr/>
          <a:lstStyle/>
          <a:p>
            <a:pPr>
              <a:defRPr/>
            </a:pPr>
            <a:fld id="{A69DFFF7-9D80-8947-9405-CF6E9E218F4B}" type="slidenum">
              <a:rPr lang="en-US" smtClean="0"/>
              <a:pPr>
                <a:defRPr/>
              </a:pPr>
              <a:t>12</a:t>
            </a:fld>
            <a:endParaRPr lang="en-US" dirty="0"/>
          </a:p>
        </p:txBody>
      </p:sp>
      <p:pic>
        <p:nvPicPr>
          <p:cNvPr id="7" name="Picture 6" descr="Screen Shot 2015-07-16 at 4.34.33 PM.png"/>
          <p:cNvPicPr>
            <a:picLocks noChangeAspect="1"/>
          </p:cNvPicPr>
          <p:nvPr/>
        </p:nvPicPr>
        <p:blipFill rotWithShape="1">
          <a:blip r:embed="rId4" cstate="screen">
            <a:extLst>
              <a:ext uri="{28A0092B-C50C-407E-A947-70E740481C1C}">
                <a14:useLocalDpi xmlns:a14="http://schemas.microsoft.com/office/drawing/2010/main"/>
              </a:ext>
            </a:extLst>
          </a:blip>
          <a:srcRect l="796" r="-796"/>
          <a:stretch/>
        </p:blipFill>
        <p:spPr>
          <a:xfrm>
            <a:off x="362993" y="1598971"/>
            <a:ext cx="2409247" cy="1658085"/>
          </a:xfrm>
          <a:prstGeom prst="rect">
            <a:avLst/>
          </a:prstGeom>
        </p:spPr>
      </p:pic>
      <p:cxnSp>
        <p:nvCxnSpPr>
          <p:cNvPr id="9" name="Straight Connector 8"/>
          <p:cNvCxnSpPr/>
          <p:nvPr/>
        </p:nvCxnSpPr>
        <p:spPr>
          <a:xfrm flipV="1">
            <a:off x="623679" y="2268044"/>
            <a:ext cx="2114541" cy="2268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a:off x="1564870" y="2290725"/>
            <a:ext cx="2267927" cy="124742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11923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Alpha Backgrounds</a:t>
            </a:r>
            <a:endParaRPr lang="en-US" dirty="0">
              <a:solidFill>
                <a:srgbClr val="000090"/>
              </a:solidFill>
            </a:endParaRPr>
          </a:p>
        </p:txBody>
      </p:sp>
      <p:sp>
        <p:nvSpPr>
          <p:cNvPr id="3" name="Content Placeholder 2"/>
          <p:cNvSpPr>
            <a:spLocks noGrp="1"/>
          </p:cNvSpPr>
          <p:nvPr>
            <p:ph idx="1"/>
          </p:nvPr>
        </p:nvSpPr>
        <p:spPr/>
        <p:txBody>
          <a:bodyPr/>
          <a:lstStyle/>
          <a:p>
            <a:r>
              <a:rPr lang="en-US" sz="2800" dirty="0" smtClean="0">
                <a:latin typeface="Franklin Gothic Book"/>
                <a:cs typeface="Franklin Gothic Book"/>
              </a:rPr>
              <a:t> </a:t>
            </a:r>
          </a:p>
          <a:p>
            <a:r>
              <a:rPr lang="en-US" sz="2400" dirty="0" smtClean="0">
                <a:latin typeface="Franklin Gothic Book"/>
                <a:cs typeface="Franklin Gothic Book"/>
              </a:rPr>
              <a:t>Short range, high </a:t>
            </a:r>
            <a:r>
              <a:rPr lang="en-US" sz="2400" dirty="0" smtClean="0">
                <a:latin typeface="Franklin Gothic Book"/>
                <a:cs typeface="Franklin Gothic Book"/>
              </a:rPr>
              <a:t>energy, detected poorly</a:t>
            </a:r>
            <a:endParaRPr lang="en-US" sz="2400" dirty="0" smtClean="0">
              <a:latin typeface="Franklin Gothic Book"/>
              <a:cs typeface="Franklin Gothic Book"/>
            </a:endParaRPr>
          </a:p>
          <a:p>
            <a:r>
              <a:rPr lang="en-US" sz="2400" dirty="0" smtClean="0">
                <a:latin typeface="Franklin Gothic Book"/>
                <a:cs typeface="Franklin Gothic Book"/>
              </a:rPr>
              <a:t>Radon is the biggest problem</a:t>
            </a:r>
          </a:p>
          <a:p>
            <a:endParaRPr lang="en-US" sz="2800" dirty="0" smtClean="0">
              <a:latin typeface="Franklin Gothic Book"/>
              <a:cs typeface="Franklin Gothic Book"/>
            </a:endParaRPr>
          </a:p>
          <a:p>
            <a:endParaRPr lang="en-US" sz="28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33FC5751-0F50-7645-9875-57734A38B133}" type="datetime1">
              <a:rPr lang="en-US" smtClean="0"/>
              <a:t>8/3/17</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273454238"/>
              </p:ext>
            </p:extLst>
          </p:nvPr>
        </p:nvGraphicFramePr>
        <p:xfrm>
          <a:off x="932303" y="1393069"/>
          <a:ext cx="891768" cy="563136"/>
        </p:xfrm>
        <a:graphic>
          <a:graphicData uri="http://schemas.openxmlformats.org/presentationml/2006/ole">
            <mc:AlternateContent xmlns:mc="http://schemas.openxmlformats.org/markup-compatibility/2006">
              <mc:Choice xmlns:v="urn:schemas-microsoft-com:vml" Requires="v">
                <p:oleObj spid="_x0000_s5291" name="Equation" r:id="rId4" imgW="482600" imgH="266700" progId="Equation.3">
                  <p:embed/>
                </p:oleObj>
              </mc:Choice>
              <mc:Fallback>
                <p:oleObj name="Equation" r:id="rId4" imgW="482600" imgH="266700" progId="Equation.3">
                  <p:embed/>
                  <p:pic>
                    <p:nvPicPr>
                      <p:cNvPr id="0" name=""/>
                      <p:cNvPicPr/>
                      <p:nvPr/>
                    </p:nvPicPr>
                    <p:blipFill>
                      <a:blip r:embed="rId5"/>
                      <a:stretch>
                        <a:fillRect/>
                      </a:stretch>
                    </p:blipFill>
                    <p:spPr>
                      <a:xfrm>
                        <a:off x="932303" y="1393069"/>
                        <a:ext cx="891768" cy="563136"/>
                      </a:xfrm>
                      <a:prstGeom prst="rect">
                        <a:avLst/>
                      </a:prstGeom>
                    </p:spPr>
                  </p:pic>
                </p:oleObj>
              </mc:Fallback>
            </mc:AlternateContent>
          </a:graphicData>
        </a:graphic>
      </p:graphicFrame>
      <p:pic>
        <p:nvPicPr>
          <p:cNvPr id="8" name="Picture 7" descr="Rn222deca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9670" y="3174232"/>
            <a:ext cx="7072589" cy="3091975"/>
          </a:xfrm>
          <a:prstGeom prst="rect">
            <a:avLst/>
          </a:prstGeom>
        </p:spPr>
      </p:pic>
      <p:pic>
        <p:nvPicPr>
          <p:cNvPr id="9" name="Picture 8" descr="Alpha.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989225" y="1776225"/>
            <a:ext cx="2521278" cy="1714469"/>
          </a:xfrm>
          <a:prstGeom prst="rect">
            <a:avLst/>
          </a:prstGeom>
        </p:spPr>
      </p:pic>
      <p:sp>
        <p:nvSpPr>
          <p:cNvPr id="6" name="Rectangle 5"/>
          <p:cNvSpPr/>
          <p:nvPr/>
        </p:nvSpPr>
        <p:spPr>
          <a:xfrm>
            <a:off x="6725820" y="3920618"/>
            <a:ext cx="1456439" cy="2601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p:cNvSpPr txBox="1"/>
          <p:nvPr/>
        </p:nvSpPr>
        <p:spPr>
          <a:xfrm>
            <a:off x="7767699" y="5128859"/>
            <a:ext cx="1072683" cy="369332"/>
          </a:xfrm>
          <a:prstGeom prst="rect">
            <a:avLst/>
          </a:prstGeom>
          <a:solidFill>
            <a:srgbClr val="FFFFFF"/>
          </a:solidFill>
        </p:spPr>
        <p:txBody>
          <a:bodyPr wrap="square" rtlCol="0">
            <a:spAutoFit/>
          </a:bodyPr>
          <a:lstStyle/>
          <a:p>
            <a:r>
              <a:rPr lang="en-US" dirty="0" smtClean="0"/>
              <a:t>5.3 MeV</a:t>
            </a:r>
            <a:endParaRPr lang="en-US" dirty="0"/>
          </a:p>
        </p:txBody>
      </p:sp>
      <p:sp>
        <p:nvSpPr>
          <p:cNvPr id="11" name="Slide Number Placeholder 10"/>
          <p:cNvSpPr>
            <a:spLocks noGrp="1"/>
          </p:cNvSpPr>
          <p:nvPr>
            <p:ph type="sldNum" sz="quarter" idx="12"/>
          </p:nvPr>
        </p:nvSpPr>
        <p:spPr/>
        <p:txBody>
          <a:bodyPr/>
          <a:lstStyle/>
          <a:p>
            <a:pPr>
              <a:defRPr/>
            </a:pPr>
            <a:fld id="{A69DFFF7-9D80-8947-9405-CF6E9E218F4B}" type="slidenum">
              <a:rPr lang="en-US" smtClean="0"/>
              <a:pPr>
                <a:defRPr/>
              </a:pPr>
              <a:t>13</a:t>
            </a:fld>
            <a:endParaRPr lang="en-US" dirty="0"/>
          </a:p>
        </p:txBody>
      </p:sp>
    </p:spTree>
    <p:extLst>
      <p:ext uri="{BB962C8B-B14F-4D97-AF65-F5344CB8AC3E}">
        <p14:creationId xmlns:p14="http://schemas.microsoft.com/office/powerpoint/2010/main" val="236390518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5280" y="255483"/>
            <a:ext cx="3390663" cy="1080663"/>
          </a:xfrm>
        </p:spPr>
        <p:txBody>
          <a:bodyPr/>
          <a:lstStyle/>
          <a:p>
            <a:r>
              <a:rPr lang="en-US" dirty="0" smtClean="0">
                <a:solidFill>
                  <a:srgbClr val="000090"/>
                </a:solidFill>
              </a:rPr>
              <a:t>The </a:t>
            </a:r>
            <a:r>
              <a:rPr lang="en-US" cap="small" dirty="0" smtClean="0">
                <a:solidFill>
                  <a:srgbClr val="000090"/>
                </a:solidFill>
              </a:rPr>
              <a:t>Majorana</a:t>
            </a:r>
            <a:r>
              <a:rPr lang="en-US" dirty="0" smtClean="0">
                <a:solidFill>
                  <a:srgbClr val="000090"/>
                </a:solidFill>
              </a:rPr>
              <a:t> </a:t>
            </a:r>
            <a:br>
              <a:rPr lang="en-US" dirty="0" smtClean="0">
                <a:solidFill>
                  <a:srgbClr val="000090"/>
                </a:solidFill>
              </a:rPr>
            </a:br>
            <a:r>
              <a:rPr lang="en-US" dirty="0" smtClean="0">
                <a:solidFill>
                  <a:srgbClr val="000090"/>
                </a:solidFill>
              </a:rPr>
              <a:t>Detector Unit</a:t>
            </a:r>
            <a:endParaRPr lang="en-US" dirty="0">
              <a:solidFill>
                <a:srgbClr val="000090"/>
              </a:solidFill>
            </a:endParaRPr>
          </a:p>
        </p:txBody>
      </p:sp>
      <p:sp>
        <p:nvSpPr>
          <p:cNvPr id="3" name="Content Placeholder 2"/>
          <p:cNvSpPr>
            <a:spLocks noGrp="1"/>
          </p:cNvSpPr>
          <p:nvPr>
            <p:ph idx="1"/>
          </p:nvPr>
        </p:nvSpPr>
        <p:spPr>
          <a:xfrm>
            <a:off x="211235" y="3569233"/>
            <a:ext cx="4410012" cy="961661"/>
          </a:xfrm>
          <a:solidFill>
            <a:schemeClr val="bg1"/>
          </a:solidFill>
        </p:spPr>
        <p:txBody>
          <a:bodyPr/>
          <a:lstStyle/>
          <a:p>
            <a:r>
              <a:rPr lang="en-US" sz="1800" dirty="0" smtClean="0">
                <a:latin typeface="Franklin Gothic Book"/>
                <a:cs typeface="Franklin Gothic Book"/>
              </a:rPr>
              <a:t>Developed procedure &amp; QA, trained MJD detector-assembly workforce</a:t>
            </a:r>
          </a:p>
          <a:p>
            <a:r>
              <a:rPr lang="en-US" sz="1800" dirty="0" smtClean="0">
                <a:latin typeface="Franklin Gothic Book"/>
                <a:cs typeface="Franklin Gothic Book"/>
              </a:rPr>
              <a:t>Holds </a:t>
            </a:r>
            <a:r>
              <a:rPr lang="en-US" sz="1800" dirty="0">
                <a:latin typeface="Franklin Gothic Book"/>
                <a:cs typeface="Franklin Gothic Book"/>
              </a:rPr>
              <a:t>detector, cabling, front-end </a:t>
            </a:r>
            <a:r>
              <a:rPr lang="en-US" sz="1800" dirty="0" smtClean="0">
                <a:latin typeface="Franklin Gothic Book"/>
                <a:cs typeface="Franklin Gothic Book"/>
              </a:rPr>
              <a:t>electronics</a:t>
            </a:r>
            <a:endParaRPr lang="en-US" sz="18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8A2918D9-F896-4140-9052-C26134B62506}" type="datetime1">
              <a:rPr lang="en-US" smtClean="0"/>
              <a:t>8/3/17</a:t>
            </a:fld>
            <a:endParaRPr lang="en-US"/>
          </a:p>
        </p:txBody>
      </p:sp>
      <p:pic>
        <p:nvPicPr>
          <p:cNvPr id="7" name="Picture 10" descr="image00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2687" y="1512512"/>
            <a:ext cx="3927957" cy="294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2014-07-08_14.32.13.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5987"/>
          <a:stretch/>
        </p:blipFill>
        <p:spPr>
          <a:xfrm>
            <a:off x="392675" y="267811"/>
            <a:ext cx="4132321" cy="3283059"/>
          </a:xfrm>
          <a:prstGeom prst="rect">
            <a:avLst/>
          </a:prstGeom>
        </p:spPr>
      </p:pic>
      <p:pic>
        <p:nvPicPr>
          <p:cNvPr id="10" name="Picture 9" descr="Detector Unit Ortec P42665C (64.8 x 47.6  858g)-2.pdf"/>
          <p:cNvPicPr>
            <a:picLocks noChangeAspect="1"/>
          </p:cNvPicPr>
          <p:nvPr/>
        </p:nvPicPr>
        <p:blipFill rotWithShape="1">
          <a:blip r:embed="rId5">
            <a:extLst>
              <a:ext uri="{28A0092B-C50C-407E-A947-70E740481C1C}">
                <a14:useLocalDpi xmlns:a14="http://schemas.microsoft.com/office/drawing/2010/main" val="0"/>
              </a:ext>
            </a:extLst>
          </a:blip>
          <a:srcRect l="52523" t="9655" r="2916" b="73817"/>
          <a:stretch/>
        </p:blipFill>
        <p:spPr>
          <a:xfrm>
            <a:off x="1924657" y="4673564"/>
            <a:ext cx="6805987" cy="1633470"/>
          </a:xfrm>
          <a:prstGeom prst="rect">
            <a:avLst/>
          </a:prstGeom>
        </p:spPr>
      </p:pic>
      <p:sp>
        <p:nvSpPr>
          <p:cNvPr id="11" name="Round Same Side Corner Rectangle 10"/>
          <p:cNvSpPr/>
          <p:nvPr/>
        </p:nvSpPr>
        <p:spPr>
          <a:xfrm rot="10800000">
            <a:off x="5089312" y="5749788"/>
            <a:ext cx="117408" cy="188133"/>
          </a:xfrm>
          <a:prstGeom prst="round2SameRect">
            <a:avLst>
              <a:gd name="adj1" fmla="val 42309"/>
              <a:gd name="adj2" fmla="val 0"/>
            </a:avLst>
          </a:prstGeom>
          <a:solidFill>
            <a:srgbClr val="6D6D6D"/>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Slide Number Placeholder 11"/>
          <p:cNvSpPr>
            <a:spLocks noGrp="1"/>
          </p:cNvSpPr>
          <p:nvPr>
            <p:ph type="sldNum" sz="quarter" idx="12"/>
          </p:nvPr>
        </p:nvSpPr>
        <p:spPr/>
        <p:txBody>
          <a:bodyPr/>
          <a:lstStyle/>
          <a:p>
            <a:pPr>
              <a:defRPr/>
            </a:pPr>
            <a:fld id="{A69DFFF7-9D80-8947-9405-CF6E9E218F4B}" type="slidenum">
              <a:rPr lang="en-US" smtClean="0"/>
              <a:pPr>
                <a:defRPr/>
              </a:pPr>
              <a:t>14</a:t>
            </a:fld>
            <a:endParaRPr lang="en-US" dirty="0"/>
          </a:p>
        </p:txBody>
      </p:sp>
    </p:spTree>
    <p:extLst>
      <p:ext uri="{BB962C8B-B14F-4D97-AF65-F5344CB8AC3E}">
        <p14:creationId xmlns:p14="http://schemas.microsoft.com/office/powerpoint/2010/main" val="1016596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005" y="3681447"/>
            <a:ext cx="7086600" cy="850900"/>
          </a:xfrm>
        </p:spPr>
        <p:txBody>
          <a:bodyPr/>
          <a:lstStyle/>
          <a:p>
            <a:r>
              <a:rPr lang="en-US" dirty="0" smtClean="0">
                <a:solidFill>
                  <a:srgbClr val="000090"/>
                </a:solidFill>
              </a:rPr>
              <a:t>PPC Detectors and </a:t>
            </a:r>
            <a:br>
              <a:rPr lang="en-US" dirty="0" smtClean="0">
                <a:solidFill>
                  <a:srgbClr val="000090"/>
                </a:solidFill>
              </a:rPr>
            </a:br>
            <a:r>
              <a:rPr lang="en-US" dirty="0" smtClean="0">
                <a:solidFill>
                  <a:srgbClr val="000090"/>
                </a:solidFill>
              </a:rPr>
              <a:t>Low-Background Physics</a:t>
            </a:r>
            <a:endParaRPr lang="en-US" dirty="0">
              <a:solidFill>
                <a:srgbClr val="000090"/>
              </a:solidFill>
            </a:endParaRPr>
          </a:p>
        </p:txBody>
      </p:sp>
      <p:sp>
        <p:nvSpPr>
          <p:cNvPr id="3" name="Date Placeholder 2"/>
          <p:cNvSpPr>
            <a:spLocks noGrp="1"/>
          </p:cNvSpPr>
          <p:nvPr>
            <p:ph type="dt" sz="half" idx="10"/>
          </p:nvPr>
        </p:nvSpPr>
        <p:spPr/>
        <p:txBody>
          <a:bodyPr/>
          <a:lstStyle/>
          <a:p>
            <a:pPr>
              <a:defRPr/>
            </a:pPr>
            <a:fld id="{73F2E7C9-BC73-FF43-95AF-F950AB743779}" type="datetime1">
              <a:rPr lang="en-US" smtClean="0"/>
              <a:t>8/3/17</a:t>
            </a:fld>
            <a:endParaRPr lang="en-US"/>
          </a:p>
        </p:txBody>
      </p:sp>
      <p:sp>
        <p:nvSpPr>
          <p:cNvPr id="5" name="Slide Number Placeholder 4"/>
          <p:cNvSpPr>
            <a:spLocks noGrp="1"/>
          </p:cNvSpPr>
          <p:nvPr>
            <p:ph type="sldNum" sz="quarter" idx="12"/>
          </p:nvPr>
        </p:nvSpPr>
        <p:spPr/>
        <p:txBody>
          <a:bodyPr/>
          <a:lstStyle/>
          <a:p>
            <a:pPr>
              <a:defRPr/>
            </a:pPr>
            <a:fld id="{7A39B974-3588-ED4E-A4FA-184896E5ADC9}" type="slidenum">
              <a:rPr lang="en-US" smtClean="0"/>
              <a:pPr>
                <a:defRPr/>
              </a:pPr>
              <a:t>15</a:t>
            </a:fld>
            <a:endParaRPr lang="en-US"/>
          </a:p>
        </p:txBody>
      </p:sp>
    </p:spTree>
    <p:extLst>
      <p:ext uri="{BB962C8B-B14F-4D97-AF65-F5344CB8AC3E}">
        <p14:creationId xmlns:p14="http://schemas.microsoft.com/office/powerpoint/2010/main" val="18967761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chargeCollection_star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913" y="1685147"/>
            <a:ext cx="5781099" cy="3854066"/>
          </a:xfrm>
          <a:prstGeom prst="rect">
            <a:avLst/>
          </a:prstGeom>
        </p:spPr>
      </p:pic>
      <p:sp>
        <p:nvSpPr>
          <p:cNvPr id="60" name="TextBox 59"/>
          <p:cNvSpPr txBox="1"/>
          <p:nvPr/>
        </p:nvSpPr>
        <p:spPr>
          <a:xfrm>
            <a:off x="7360263" y="1935651"/>
            <a:ext cx="488116" cy="369332"/>
          </a:xfrm>
          <a:prstGeom prst="rect">
            <a:avLst/>
          </a:prstGeom>
          <a:noFill/>
        </p:spPr>
        <p:txBody>
          <a:bodyPr wrap="square" rtlCol="0">
            <a:spAutoFit/>
          </a:bodyPr>
          <a:lstStyle/>
          <a:p>
            <a:r>
              <a:rPr lang="el-GR" dirty="0" smtClean="0"/>
              <a:t>γ</a:t>
            </a:r>
            <a:endParaRPr lang="en-US" dirty="0"/>
          </a:p>
        </p:txBody>
      </p:sp>
      <p:sp>
        <p:nvSpPr>
          <p:cNvPr id="3" name="Content Placeholder 2"/>
          <p:cNvSpPr>
            <a:spLocks noGrp="1"/>
          </p:cNvSpPr>
          <p:nvPr>
            <p:ph idx="1"/>
          </p:nvPr>
        </p:nvSpPr>
        <p:spPr>
          <a:xfrm>
            <a:off x="314075" y="1430239"/>
            <a:ext cx="2526250" cy="4695925"/>
          </a:xfrm>
        </p:spPr>
        <p:txBody>
          <a:bodyPr/>
          <a:lstStyle/>
          <a:p>
            <a:r>
              <a:rPr lang="en-US" sz="2200" dirty="0" smtClean="0">
                <a:latin typeface="Franklin Gothic Book"/>
                <a:cs typeface="Franklin Gothic Book"/>
              </a:rPr>
              <a:t>One big </a:t>
            </a:r>
            <a:r>
              <a:rPr lang="en-US" sz="2200" dirty="0" err="1" smtClean="0">
                <a:latin typeface="Franklin Gothic Book"/>
                <a:cs typeface="Franklin Gothic Book"/>
              </a:rPr>
              <a:t>Ge</a:t>
            </a:r>
            <a:r>
              <a:rPr lang="en-US" sz="2200" dirty="0" smtClean="0">
                <a:latin typeface="Franklin Gothic Book"/>
                <a:cs typeface="Franklin Gothic Book"/>
              </a:rPr>
              <a:t> diode, fully depleted</a:t>
            </a:r>
          </a:p>
          <a:p>
            <a:r>
              <a:rPr lang="en-US" sz="2200" dirty="0" smtClean="0">
                <a:latin typeface="Franklin Gothic Book"/>
                <a:cs typeface="Franklin Gothic Book"/>
              </a:rPr>
              <a:t>Charge proportional to energy</a:t>
            </a:r>
          </a:p>
          <a:p>
            <a:r>
              <a:rPr lang="en-US" sz="2200" dirty="0" smtClean="0">
                <a:latin typeface="Franklin Gothic Book"/>
                <a:cs typeface="Franklin Gothic Book"/>
              </a:rPr>
              <a:t>Electron and hole fractions depend on position</a:t>
            </a:r>
          </a:p>
          <a:p>
            <a:r>
              <a:rPr lang="en-US" sz="2200" dirty="0">
                <a:latin typeface="Franklin Gothic Book"/>
                <a:cs typeface="Franklin Gothic Book"/>
              </a:rPr>
              <a:t>In MJ, use enriched </a:t>
            </a:r>
            <a:r>
              <a:rPr lang="en-US" sz="2200" dirty="0" err="1">
                <a:latin typeface="Franklin Gothic Book"/>
                <a:cs typeface="Franklin Gothic Book"/>
              </a:rPr>
              <a:t>Ge</a:t>
            </a:r>
            <a:r>
              <a:rPr lang="en-US" sz="2200" dirty="0">
                <a:latin typeface="Franklin Gothic Book"/>
                <a:cs typeface="Franklin Gothic Book"/>
              </a:rPr>
              <a:t> (</a:t>
            </a:r>
            <a:r>
              <a:rPr lang="en-US" sz="2200" dirty="0" smtClean="0">
                <a:latin typeface="Franklin Gothic Book"/>
                <a:cs typeface="Franklin Gothic Book"/>
              </a:rPr>
              <a:t>88% </a:t>
            </a:r>
            <a:r>
              <a:rPr lang="en-US" sz="2200" baseline="30000" dirty="0">
                <a:latin typeface="Franklin Gothic Book"/>
                <a:cs typeface="Franklin Gothic Book"/>
              </a:rPr>
              <a:t>76</a:t>
            </a:r>
            <a:r>
              <a:rPr lang="en-US" sz="2200" dirty="0">
                <a:latin typeface="Franklin Gothic Book"/>
                <a:cs typeface="Franklin Gothic Book"/>
              </a:rPr>
              <a:t>Ge</a:t>
            </a:r>
            <a:r>
              <a:rPr lang="en-US" sz="2200" dirty="0" smtClean="0">
                <a:latin typeface="Franklin Gothic Book"/>
                <a:cs typeface="Franklin Gothic Book"/>
              </a:rPr>
              <a:t>)</a:t>
            </a:r>
            <a:endParaRPr lang="en-US" sz="2200" dirty="0">
              <a:latin typeface="Franklin Gothic Book"/>
              <a:cs typeface="Franklin Gothic Book"/>
            </a:endParaRPr>
          </a:p>
        </p:txBody>
      </p:sp>
      <p:grpSp>
        <p:nvGrpSpPr>
          <p:cNvPr id="21" name="Group 20"/>
          <p:cNvGrpSpPr/>
          <p:nvPr/>
        </p:nvGrpSpPr>
        <p:grpSpPr>
          <a:xfrm>
            <a:off x="7001783" y="2922075"/>
            <a:ext cx="2012029" cy="2365265"/>
            <a:chOff x="7001783" y="2922075"/>
            <a:chExt cx="2012029" cy="2365265"/>
          </a:xfrm>
        </p:grpSpPr>
        <p:sp>
          <p:nvSpPr>
            <p:cNvPr id="68" name="TextBox 67"/>
            <p:cNvSpPr txBox="1"/>
            <p:nvPr/>
          </p:nvSpPr>
          <p:spPr>
            <a:xfrm>
              <a:off x="8576958" y="3025938"/>
              <a:ext cx="436854" cy="523220"/>
            </a:xfrm>
            <a:prstGeom prst="rect">
              <a:avLst/>
            </a:prstGeom>
            <a:noFill/>
          </p:spPr>
          <p:txBody>
            <a:bodyPr wrap="square" rtlCol="0">
              <a:spAutoFit/>
            </a:bodyPr>
            <a:lstStyle/>
            <a:p>
              <a:r>
                <a:rPr lang="en-US" sz="2800" dirty="0" smtClean="0">
                  <a:solidFill>
                    <a:srgbClr val="0000FF"/>
                  </a:solidFill>
                </a:rPr>
                <a:t>+</a:t>
              </a:r>
              <a:endParaRPr lang="en-US" sz="2800" dirty="0">
                <a:solidFill>
                  <a:srgbClr val="0000FF"/>
                </a:solidFill>
              </a:endParaRPr>
            </a:p>
          </p:txBody>
        </p:sp>
        <p:cxnSp>
          <p:nvCxnSpPr>
            <p:cNvPr id="6" name="Straight Connector 5"/>
            <p:cNvCxnSpPr/>
            <p:nvPr/>
          </p:nvCxnSpPr>
          <p:spPr>
            <a:xfrm flipV="1">
              <a:off x="7015437" y="2922075"/>
              <a:ext cx="0" cy="1983012"/>
            </a:xfrm>
            <a:prstGeom prst="line">
              <a:avLst/>
            </a:prstGeom>
            <a:ln w="38100" cmpd="sng">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562052" y="2922075"/>
              <a:ext cx="0" cy="1983012"/>
            </a:xfrm>
            <a:prstGeom prst="line">
              <a:avLst/>
            </a:prstGeom>
            <a:ln w="38100" cmpd="sng">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7001783" y="2935730"/>
              <a:ext cx="1573924" cy="1"/>
            </a:xfrm>
            <a:prstGeom prst="line">
              <a:avLst/>
            </a:prstGeom>
            <a:ln w="38100" cmpd="sng">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7632121" y="3261168"/>
              <a:ext cx="0" cy="1630264"/>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928321" y="3261168"/>
              <a:ext cx="0" cy="1630264"/>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632121" y="3274823"/>
              <a:ext cx="296200"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475207" y="4764120"/>
              <a:ext cx="436854" cy="523220"/>
            </a:xfrm>
            <a:prstGeom prst="rect">
              <a:avLst/>
            </a:prstGeom>
            <a:noFill/>
          </p:spPr>
          <p:txBody>
            <a:bodyPr wrap="square" rtlCol="0">
              <a:spAutoFit/>
            </a:bodyPr>
            <a:lstStyle/>
            <a:p>
              <a:r>
                <a:rPr lang="en-US" sz="2800" dirty="0" smtClean="0">
                  <a:solidFill>
                    <a:srgbClr val="FF0000"/>
                  </a:solidFill>
                </a:rPr>
                <a:t>-</a:t>
              </a:r>
              <a:endParaRPr lang="en-US" sz="2800" dirty="0">
                <a:solidFill>
                  <a:srgbClr val="FF0000"/>
                </a:solidFill>
              </a:endParaRPr>
            </a:p>
          </p:txBody>
        </p:sp>
      </p:grpSp>
      <p:grpSp>
        <p:nvGrpSpPr>
          <p:cNvPr id="23" name="Group 22"/>
          <p:cNvGrpSpPr/>
          <p:nvPr/>
        </p:nvGrpSpPr>
        <p:grpSpPr>
          <a:xfrm>
            <a:off x="2753918" y="4244277"/>
            <a:ext cx="5159807" cy="1769017"/>
            <a:chOff x="2753918" y="4244277"/>
            <a:chExt cx="5159807" cy="1769017"/>
          </a:xfrm>
        </p:grpSpPr>
        <p:cxnSp>
          <p:nvCxnSpPr>
            <p:cNvPr id="27" name="Straight Connector 26"/>
            <p:cNvCxnSpPr/>
            <p:nvPr/>
          </p:nvCxnSpPr>
          <p:spPr>
            <a:xfrm>
              <a:off x="7813102" y="4891432"/>
              <a:ext cx="0" cy="647781"/>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flipH="1" flipV="1">
              <a:off x="5173908" y="5539213"/>
              <a:ext cx="2639194" cy="11754"/>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flipV="1">
              <a:off x="5173908" y="5244180"/>
              <a:ext cx="0" cy="2950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2753918" y="4244277"/>
              <a:ext cx="436854" cy="523220"/>
            </a:xfrm>
            <a:prstGeom prst="rect">
              <a:avLst/>
            </a:prstGeom>
            <a:noFill/>
          </p:spPr>
          <p:txBody>
            <a:bodyPr wrap="square" rtlCol="0">
              <a:spAutoFit/>
            </a:bodyPr>
            <a:lstStyle/>
            <a:p>
              <a:r>
                <a:rPr lang="en-US" sz="2800" dirty="0" smtClean="0">
                  <a:solidFill>
                    <a:srgbClr val="0000FF"/>
                  </a:solidFill>
                </a:rPr>
                <a:t>+</a:t>
              </a:r>
              <a:endParaRPr lang="en-US" sz="2800" dirty="0">
                <a:solidFill>
                  <a:srgbClr val="0000FF"/>
                </a:solidFill>
              </a:endParaRPr>
            </a:p>
          </p:txBody>
        </p:sp>
        <p:sp>
          <p:nvSpPr>
            <p:cNvPr id="67" name="TextBox 66"/>
            <p:cNvSpPr txBox="1"/>
            <p:nvPr/>
          </p:nvSpPr>
          <p:spPr>
            <a:xfrm>
              <a:off x="2794883" y="4900640"/>
              <a:ext cx="436854" cy="523220"/>
            </a:xfrm>
            <a:prstGeom prst="rect">
              <a:avLst/>
            </a:prstGeom>
            <a:noFill/>
          </p:spPr>
          <p:txBody>
            <a:bodyPr wrap="square" rtlCol="0">
              <a:spAutoFit/>
            </a:bodyPr>
            <a:lstStyle/>
            <a:p>
              <a:r>
                <a:rPr lang="en-US" sz="2800" dirty="0" smtClean="0">
                  <a:solidFill>
                    <a:srgbClr val="FF0000"/>
                  </a:solidFill>
                </a:rPr>
                <a:t>-</a:t>
              </a:r>
              <a:endParaRPr lang="en-US" sz="2800" dirty="0">
                <a:solidFill>
                  <a:srgbClr val="FF0000"/>
                </a:solidFill>
              </a:endParaRPr>
            </a:p>
          </p:txBody>
        </p:sp>
        <p:sp>
          <p:nvSpPr>
            <p:cNvPr id="36" name="TextBox 35"/>
            <p:cNvSpPr txBox="1"/>
            <p:nvPr/>
          </p:nvSpPr>
          <p:spPr>
            <a:xfrm>
              <a:off x="5479637" y="5643962"/>
              <a:ext cx="2434088" cy="369332"/>
            </a:xfrm>
            <a:prstGeom prst="rect">
              <a:avLst/>
            </a:prstGeom>
            <a:noFill/>
          </p:spPr>
          <p:txBody>
            <a:bodyPr wrap="square" rtlCol="0">
              <a:spAutoFit/>
            </a:bodyPr>
            <a:lstStyle/>
            <a:p>
              <a:r>
                <a:rPr lang="en-US" dirty="0" smtClean="0"/>
                <a:t>Charge Integration</a:t>
              </a:r>
              <a:endParaRPr lang="en-US" dirty="0"/>
            </a:p>
          </p:txBody>
        </p:sp>
      </p:grpSp>
      <p:sp>
        <p:nvSpPr>
          <p:cNvPr id="2" name="Title 1"/>
          <p:cNvSpPr>
            <a:spLocks noGrp="1"/>
          </p:cNvSpPr>
          <p:nvPr>
            <p:ph type="title"/>
          </p:nvPr>
        </p:nvSpPr>
        <p:spPr/>
        <p:txBody>
          <a:bodyPr/>
          <a:lstStyle/>
          <a:p>
            <a:r>
              <a:rPr lang="en-US" dirty="0" err="1" smtClean="0">
                <a:solidFill>
                  <a:srgbClr val="000090"/>
                </a:solidFill>
              </a:rPr>
              <a:t>HPGe</a:t>
            </a:r>
            <a:r>
              <a:rPr lang="en-US" dirty="0">
                <a:solidFill>
                  <a:srgbClr val="000090"/>
                </a:solidFill>
              </a:rPr>
              <a:t> </a:t>
            </a:r>
            <a:r>
              <a:rPr lang="en-US" dirty="0" smtClean="0">
                <a:solidFill>
                  <a:srgbClr val="000090"/>
                </a:solidFill>
              </a:rPr>
              <a:t>Detectors</a:t>
            </a:r>
            <a:endParaRPr lang="en-US" dirty="0">
              <a:solidFill>
                <a:srgbClr val="000090"/>
              </a:solidFill>
            </a:endParaRPr>
          </a:p>
        </p:txBody>
      </p:sp>
      <p:sp>
        <p:nvSpPr>
          <p:cNvPr id="4" name="Date Placeholder 3"/>
          <p:cNvSpPr>
            <a:spLocks noGrp="1"/>
          </p:cNvSpPr>
          <p:nvPr>
            <p:ph type="dt" sz="half" idx="10"/>
          </p:nvPr>
        </p:nvSpPr>
        <p:spPr/>
        <p:txBody>
          <a:bodyPr/>
          <a:lstStyle/>
          <a:p>
            <a:pPr>
              <a:defRPr/>
            </a:pPr>
            <a:fld id="{57164578-9253-124B-A5E7-67B04730B3B1}" type="datetime1">
              <a:rPr lang="en-US" smtClean="0"/>
              <a:t>8/4/17</a:t>
            </a:fld>
            <a:endParaRPr lang="en-US"/>
          </a:p>
        </p:txBody>
      </p:sp>
      <p:sp>
        <p:nvSpPr>
          <p:cNvPr id="41" name="Slide Number Placeholder 40"/>
          <p:cNvSpPr>
            <a:spLocks noGrp="1"/>
          </p:cNvSpPr>
          <p:nvPr>
            <p:ph type="sldNum" sz="quarter" idx="12"/>
          </p:nvPr>
        </p:nvSpPr>
        <p:spPr/>
        <p:txBody>
          <a:bodyPr/>
          <a:lstStyle/>
          <a:p>
            <a:pPr>
              <a:defRPr/>
            </a:pPr>
            <a:fld id="{A69DFFF7-9D80-8947-9405-CF6E9E218F4B}" type="slidenum">
              <a:rPr lang="en-US" smtClean="0"/>
              <a:pPr>
                <a:defRPr/>
              </a:pPr>
              <a:t>16</a:t>
            </a:fld>
            <a:endParaRPr lang="en-US" dirty="0"/>
          </a:p>
        </p:txBody>
      </p:sp>
      <p:cxnSp>
        <p:nvCxnSpPr>
          <p:cNvPr id="7" name="Straight Connector 6"/>
          <p:cNvCxnSpPr/>
          <p:nvPr/>
        </p:nvCxnSpPr>
        <p:spPr>
          <a:xfrm flipV="1">
            <a:off x="7015437" y="4891432"/>
            <a:ext cx="616684" cy="9208"/>
          </a:xfrm>
          <a:prstGeom prst="line">
            <a:avLst/>
          </a:prstGeom>
          <a:ln w="38100" cmpd="sng"/>
        </p:spPr>
        <p:style>
          <a:lnRef idx="1">
            <a:schemeClr val="accent6"/>
          </a:lnRef>
          <a:fillRef idx="0">
            <a:schemeClr val="accent6"/>
          </a:fillRef>
          <a:effectRef idx="0">
            <a:schemeClr val="accent6"/>
          </a:effectRef>
          <a:fontRef idx="minor">
            <a:schemeClr val="tx1"/>
          </a:fontRef>
        </p:style>
      </p:cxnSp>
      <p:cxnSp>
        <p:nvCxnSpPr>
          <p:cNvPr id="29" name="Straight Connector 28"/>
          <p:cNvCxnSpPr/>
          <p:nvPr/>
        </p:nvCxnSpPr>
        <p:spPr>
          <a:xfrm flipV="1">
            <a:off x="7945368" y="4886828"/>
            <a:ext cx="616684" cy="9208"/>
          </a:xfrm>
          <a:prstGeom prst="line">
            <a:avLst/>
          </a:prstGeom>
          <a:ln w="38100" cmpd="sng"/>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41531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chargeCollection_star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913" y="1685147"/>
            <a:ext cx="5781099" cy="3854066"/>
          </a:xfrm>
          <a:prstGeom prst="rect">
            <a:avLst/>
          </a:prstGeom>
        </p:spPr>
      </p:pic>
      <p:pic>
        <p:nvPicPr>
          <p:cNvPr id="14" name="Picture 13" descr="gifsmos (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807" y="1685147"/>
            <a:ext cx="5781100" cy="3854066"/>
          </a:xfrm>
          <a:prstGeom prst="rect">
            <a:avLst/>
          </a:prstGeom>
        </p:spPr>
      </p:pic>
      <p:pic>
        <p:nvPicPr>
          <p:cNvPr id="15" name="Picture 14" descr="chargeCollection_en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259" y="1685147"/>
            <a:ext cx="5781099" cy="3854066"/>
          </a:xfrm>
          <a:prstGeom prst="rect">
            <a:avLst/>
          </a:prstGeom>
        </p:spPr>
      </p:pic>
      <p:sp>
        <p:nvSpPr>
          <p:cNvPr id="60" name="TextBox 59"/>
          <p:cNvSpPr txBox="1"/>
          <p:nvPr/>
        </p:nvSpPr>
        <p:spPr>
          <a:xfrm>
            <a:off x="7360263" y="1935651"/>
            <a:ext cx="488116" cy="369332"/>
          </a:xfrm>
          <a:prstGeom prst="rect">
            <a:avLst/>
          </a:prstGeom>
          <a:noFill/>
        </p:spPr>
        <p:txBody>
          <a:bodyPr wrap="square" rtlCol="0">
            <a:spAutoFit/>
          </a:bodyPr>
          <a:lstStyle/>
          <a:p>
            <a:r>
              <a:rPr lang="el-GR" dirty="0" smtClean="0"/>
              <a:t>γ</a:t>
            </a:r>
            <a:endParaRPr lang="en-US" dirty="0"/>
          </a:p>
        </p:txBody>
      </p:sp>
      <p:sp>
        <p:nvSpPr>
          <p:cNvPr id="3" name="Content Placeholder 2"/>
          <p:cNvSpPr>
            <a:spLocks noGrp="1"/>
          </p:cNvSpPr>
          <p:nvPr>
            <p:ph idx="1"/>
          </p:nvPr>
        </p:nvSpPr>
        <p:spPr>
          <a:xfrm>
            <a:off x="314075" y="1430239"/>
            <a:ext cx="2526250" cy="4695925"/>
          </a:xfrm>
        </p:spPr>
        <p:txBody>
          <a:bodyPr/>
          <a:lstStyle/>
          <a:p>
            <a:r>
              <a:rPr lang="en-US" sz="2200" dirty="0" smtClean="0">
                <a:latin typeface="Franklin Gothic Book"/>
                <a:cs typeface="Franklin Gothic Book"/>
              </a:rPr>
              <a:t>One big </a:t>
            </a:r>
            <a:r>
              <a:rPr lang="en-US" sz="2200" dirty="0" err="1" smtClean="0">
                <a:latin typeface="Franklin Gothic Book"/>
                <a:cs typeface="Franklin Gothic Book"/>
              </a:rPr>
              <a:t>Ge</a:t>
            </a:r>
            <a:r>
              <a:rPr lang="en-US" sz="2200" dirty="0" smtClean="0">
                <a:latin typeface="Franklin Gothic Book"/>
                <a:cs typeface="Franklin Gothic Book"/>
              </a:rPr>
              <a:t> diode, fully depleted</a:t>
            </a:r>
          </a:p>
          <a:p>
            <a:r>
              <a:rPr lang="en-US" sz="2200" dirty="0" smtClean="0">
                <a:latin typeface="Franklin Gothic Book"/>
                <a:cs typeface="Franklin Gothic Book"/>
              </a:rPr>
              <a:t>Charge proportional to energy</a:t>
            </a:r>
          </a:p>
          <a:p>
            <a:r>
              <a:rPr lang="en-US" sz="2200" dirty="0" smtClean="0">
                <a:latin typeface="Franklin Gothic Book"/>
                <a:cs typeface="Franklin Gothic Book"/>
              </a:rPr>
              <a:t>Electron and hole fractions depend on position</a:t>
            </a:r>
          </a:p>
          <a:p>
            <a:r>
              <a:rPr lang="en-US" sz="2200" dirty="0">
                <a:latin typeface="Franklin Gothic Book"/>
                <a:cs typeface="Franklin Gothic Book"/>
              </a:rPr>
              <a:t>In MJ, use enriched </a:t>
            </a:r>
            <a:r>
              <a:rPr lang="en-US" sz="2200" dirty="0" err="1">
                <a:latin typeface="Franklin Gothic Book"/>
                <a:cs typeface="Franklin Gothic Book"/>
              </a:rPr>
              <a:t>Ge</a:t>
            </a:r>
            <a:r>
              <a:rPr lang="en-US" sz="2200" dirty="0">
                <a:latin typeface="Franklin Gothic Book"/>
                <a:cs typeface="Franklin Gothic Book"/>
              </a:rPr>
              <a:t> (</a:t>
            </a:r>
            <a:r>
              <a:rPr lang="en-US" sz="2200" dirty="0" smtClean="0">
                <a:latin typeface="Franklin Gothic Book"/>
                <a:cs typeface="Franklin Gothic Book"/>
              </a:rPr>
              <a:t>88% </a:t>
            </a:r>
            <a:r>
              <a:rPr lang="en-US" sz="2200" baseline="30000" dirty="0">
                <a:latin typeface="Franklin Gothic Book"/>
                <a:cs typeface="Franklin Gothic Book"/>
              </a:rPr>
              <a:t>76</a:t>
            </a:r>
            <a:r>
              <a:rPr lang="en-US" sz="2200" dirty="0">
                <a:latin typeface="Franklin Gothic Book"/>
                <a:cs typeface="Franklin Gothic Book"/>
              </a:rPr>
              <a:t>Ge</a:t>
            </a:r>
            <a:r>
              <a:rPr lang="en-US" sz="2200" dirty="0" smtClean="0">
                <a:latin typeface="Franklin Gothic Book"/>
                <a:cs typeface="Franklin Gothic Book"/>
              </a:rPr>
              <a:t>)</a:t>
            </a:r>
            <a:endParaRPr lang="en-US" sz="2200" dirty="0">
              <a:latin typeface="Franklin Gothic Book"/>
              <a:cs typeface="Franklin Gothic Book"/>
            </a:endParaRPr>
          </a:p>
        </p:txBody>
      </p:sp>
      <p:grpSp>
        <p:nvGrpSpPr>
          <p:cNvPr id="21" name="Group 20"/>
          <p:cNvGrpSpPr/>
          <p:nvPr/>
        </p:nvGrpSpPr>
        <p:grpSpPr>
          <a:xfrm>
            <a:off x="7001783" y="2922075"/>
            <a:ext cx="2012029" cy="2365265"/>
            <a:chOff x="7001783" y="2922075"/>
            <a:chExt cx="2012029" cy="2365265"/>
          </a:xfrm>
        </p:grpSpPr>
        <p:sp>
          <p:nvSpPr>
            <p:cNvPr id="68" name="TextBox 67"/>
            <p:cNvSpPr txBox="1"/>
            <p:nvPr/>
          </p:nvSpPr>
          <p:spPr>
            <a:xfrm>
              <a:off x="8576958" y="3025938"/>
              <a:ext cx="436854" cy="523220"/>
            </a:xfrm>
            <a:prstGeom prst="rect">
              <a:avLst/>
            </a:prstGeom>
            <a:noFill/>
          </p:spPr>
          <p:txBody>
            <a:bodyPr wrap="square" rtlCol="0">
              <a:spAutoFit/>
            </a:bodyPr>
            <a:lstStyle/>
            <a:p>
              <a:r>
                <a:rPr lang="en-US" sz="2800" dirty="0" smtClean="0">
                  <a:solidFill>
                    <a:srgbClr val="0000FF"/>
                  </a:solidFill>
                </a:rPr>
                <a:t>+</a:t>
              </a:r>
              <a:endParaRPr lang="en-US" sz="2800" dirty="0">
                <a:solidFill>
                  <a:srgbClr val="0000FF"/>
                </a:solidFill>
              </a:endParaRPr>
            </a:p>
          </p:txBody>
        </p:sp>
        <p:cxnSp>
          <p:nvCxnSpPr>
            <p:cNvPr id="6" name="Straight Connector 5"/>
            <p:cNvCxnSpPr/>
            <p:nvPr/>
          </p:nvCxnSpPr>
          <p:spPr>
            <a:xfrm flipV="1">
              <a:off x="7015437" y="2922075"/>
              <a:ext cx="0" cy="1983012"/>
            </a:xfrm>
            <a:prstGeom prst="line">
              <a:avLst/>
            </a:prstGeom>
            <a:ln w="38100" cmpd="sng">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562052" y="2922075"/>
              <a:ext cx="0" cy="1983012"/>
            </a:xfrm>
            <a:prstGeom prst="line">
              <a:avLst/>
            </a:prstGeom>
            <a:ln w="38100" cmpd="sng">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7001783" y="2935730"/>
              <a:ext cx="1573924" cy="1"/>
            </a:xfrm>
            <a:prstGeom prst="line">
              <a:avLst/>
            </a:prstGeom>
            <a:ln w="38100" cmpd="sng">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7632121" y="3261168"/>
              <a:ext cx="0" cy="1630264"/>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928321" y="3261168"/>
              <a:ext cx="0" cy="1630264"/>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632121" y="3274823"/>
              <a:ext cx="296200"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475207" y="4764120"/>
              <a:ext cx="436854" cy="523220"/>
            </a:xfrm>
            <a:prstGeom prst="rect">
              <a:avLst/>
            </a:prstGeom>
            <a:noFill/>
          </p:spPr>
          <p:txBody>
            <a:bodyPr wrap="square" rtlCol="0">
              <a:spAutoFit/>
            </a:bodyPr>
            <a:lstStyle/>
            <a:p>
              <a:r>
                <a:rPr lang="en-US" sz="2800" dirty="0" smtClean="0">
                  <a:solidFill>
                    <a:srgbClr val="FF0000"/>
                  </a:solidFill>
                </a:rPr>
                <a:t>-</a:t>
              </a:r>
              <a:endParaRPr lang="en-US" sz="2800" dirty="0">
                <a:solidFill>
                  <a:srgbClr val="FF0000"/>
                </a:solidFill>
              </a:endParaRPr>
            </a:p>
          </p:txBody>
        </p:sp>
      </p:grpSp>
      <p:grpSp>
        <p:nvGrpSpPr>
          <p:cNvPr id="23" name="Group 22"/>
          <p:cNvGrpSpPr/>
          <p:nvPr/>
        </p:nvGrpSpPr>
        <p:grpSpPr>
          <a:xfrm>
            <a:off x="2753918" y="4244277"/>
            <a:ext cx="5159807" cy="1769017"/>
            <a:chOff x="2753918" y="4244277"/>
            <a:chExt cx="5159807" cy="1769017"/>
          </a:xfrm>
        </p:grpSpPr>
        <p:cxnSp>
          <p:nvCxnSpPr>
            <p:cNvPr id="27" name="Straight Connector 26"/>
            <p:cNvCxnSpPr/>
            <p:nvPr/>
          </p:nvCxnSpPr>
          <p:spPr>
            <a:xfrm>
              <a:off x="7813102" y="4891432"/>
              <a:ext cx="0" cy="647781"/>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flipH="1" flipV="1">
              <a:off x="5173908" y="5539213"/>
              <a:ext cx="2639194" cy="11754"/>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flipV="1">
              <a:off x="5173908" y="5244180"/>
              <a:ext cx="0" cy="2950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2753918" y="4244277"/>
              <a:ext cx="436854" cy="523220"/>
            </a:xfrm>
            <a:prstGeom prst="rect">
              <a:avLst/>
            </a:prstGeom>
            <a:noFill/>
          </p:spPr>
          <p:txBody>
            <a:bodyPr wrap="square" rtlCol="0">
              <a:spAutoFit/>
            </a:bodyPr>
            <a:lstStyle/>
            <a:p>
              <a:r>
                <a:rPr lang="en-US" sz="2800" dirty="0" smtClean="0">
                  <a:solidFill>
                    <a:srgbClr val="0000FF"/>
                  </a:solidFill>
                </a:rPr>
                <a:t>+</a:t>
              </a:r>
              <a:endParaRPr lang="en-US" sz="2800" dirty="0">
                <a:solidFill>
                  <a:srgbClr val="0000FF"/>
                </a:solidFill>
              </a:endParaRPr>
            </a:p>
          </p:txBody>
        </p:sp>
        <p:sp>
          <p:nvSpPr>
            <p:cNvPr id="67" name="TextBox 66"/>
            <p:cNvSpPr txBox="1"/>
            <p:nvPr/>
          </p:nvSpPr>
          <p:spPr>
            <a:xfrm>
              <a:off x="2794883" y="4900640"/>
              <a:ext cx="436854" cy="523220"/>
            </a:xfrm>
            <a:prstGeom prst="rect">
              <a:avLst/>
            </a:prstGeom>
            <a:noFill/>
          </p:spPr>
          <p:txBody>
            <a:bodyPr wrap="square" rtlCol="0">
              <a:spAutoFit/>
            </a:bodyPr>
            <a:lstStyle/>
            <a:p>
              <a:r>
                <a:rPr lang="en-US" sz="2800" dirty="0" smtClean="0">
                  <a:solidFill>
                    <a:srgbClr val="FF0000"/>
                  </a:solidFill>
                </a:rPr>
                <a:t>-</a:t>
              </a:r>
              <a:endParaRPr lang="en-US" sz="2800" dirty="0">
                <a:solidFill>
                  <a:srgbClr val="FF0000"/>
                </a:solidFill>
              </a:endParaRPr>
            </a:p>
          </p:txBody>
        </p:sp>
        <p:sp>
          <p:nvSpPr>
            <p:cNvPr id="36" name="TextBox 35"/>
            <p:cNvSpPr txBox="1"/>
            <p:nvPr/>
          </p:nvSpPr>
          <p:spPr>
            <a:xfrm>
              <a:off x="5479637" y="5643962"/>
              <a:ext cx="2434088" cy="369332"/>
            </a:xfrm>
            <a:prstGeom prst="rect">
              <a:avLst/>
            </a:prstGeom>
            <a:noFill/>
          </p:spPr>
          <p:txBody>
            <a:bodyPr wrap="square" rtlCol="0">
              <a:spAutoFit/>
            </a:bodyPr>
            <a:lstStyle/>
            <a:p>
              <a:r>
                <a:rPr lang="en-US" dirty="0" smtClean="0"/>
                <a:t>Charge Integration</a:t>
              </a:r>
              <a:endParaRPr lang="en-US" dirty="0"/>
            </a:p>
          </p:txBody>
        </p:sp>
      </p:grpSp>
      <p:grpSp>
        <p:nvGrpSpPr>
          <p:cNvPr id="22" name="Group 21"/>
          <p:cNvGrpSpPr/>
          <p:nvPr/>
        </p:nvGrpSpPr>
        <p:grpSpPr>
          <a:xfrm>
            <a:off x="6415977" y="1992767"/>
            <a:ext cx="2602419" cy="3076156"/>
            <a:chOff x="6415977" y="1992767"/>
            <a:chExt cx="2602419" cy="3076156"/>
          </a:xfrm>
        </p:grpSpPr>
        <p:pic>
          <p:nvPicPr>
            <p:cNvPr id="38" name="Picture 37" descr="wp_GERDA.png"/>
            <p:cNvPicPr>
              <a:picLocks noChangeAspect="1"/>
            </p:cNvPicPr>
            <p:nvPr/>
          </p:nvPicPr>
          <p:blipFill rotWithShape="1">
            <a:blip r:embed="rId5">
              <a:extLst>
                <a:ext uri="{BEBA8EAE-BF5A-486C-A8C5-ECC9F3942E4B}">
                  <a14:imgProps xmlns:a14="http://schemas.microsoft.com/office/drawing/2010/main">
                    <a14:imgLayer r:embed="rId6">
                      <a14:imgEffect>
                        <a14:backgroundRemoval t="3940" b="60603" l="11479" r="91051"/>
                      </a14:imgEffect>
                    </a14:imgLayer>
                  </a14:imgProps>
                </a:ext>
                <a:ext uri="{28A0092B-C50C-407E-A947-70E740481C1C}">
                  <a14:useLocalDpi xmlns:a14="http://schemas.microsoft.com/office/drawing/2010/main" val="0"/>
                </a:ext>
              </a:extLst>
            </a:blip>
            <a:srcRect l="13151" b="36103"/>
            <a:stretch/>
          </p:blipFill>
          <p:spPr>
            <a:xfrm>
              <a:off x="6836364" y="2146415"/>
              <a:ext cx="2182032" cy="2922508"/>
            </a:xfrm>
            <a:prstGeom prst="rect">
              <a:avLst/>
            </a:prstGeom>
          </p:spPr>
        </p:pic>
        <p:pic>
          <p:nvPicPr>
            <p:cNvPr id="39" name="Picture 38" descr="wp_GERDA.png"/>
            <p:cNvPicPr>
              <a:picLocks noChangeAspect="1"/>
            </p:cNvPicPr>
            <p:nvPr/>
          </p:nvPicPr>
          <p:blipFill rotWithShape="1">
            <a:blip r:embed="rId7">
              <a:extLst>
                <a:ext uri="{28A0092B-C50C-407E-A947-70E740481C1C}">
                  <a14:useLocalDpi xmlns:a14="http://schemas.microsoft.com/office/drawing/2010/main" val="0"/>
                </a:ext>
              </a:extLst>
            </a:blip>
            <a:srcRect l="7321" t="901" r="4807" b="86536"/>
            <a:stretch/>
          </p:blipFill>
          <p:spPr>
            <a:xfrm>
              <a:off x="6415977" y="1992767"/>
              <a:ext cx="2601564" cy="624431"/>
            </a:xfrm>
            <a:prstGeom prst="rect">
              <a:avLst/>
            </a:prstGeom>
          </p:spPr>
        </p:pic>
      </p:grpSp>
      <p:sp>
        <p:nvSpPr>
          <p:cNvPr id="2" name="Title 1"/>
          <p:cNvSpPr>
            <a:spLocks noGrp="1"/>
          </p:cNvSpPr>
          <p:nvPr>
            <p:ph type="title"/>
          </p:nvPr>
        </p:nvSpPr>
        <p:spPr/>
        <p:txBody>
          <a:bodyPr/>
          <a:lstStyle/>
          <a:p>
            <a:r>
              <a:rPr lang="en-US" dirty="0" err="1" smtClean="0">
                <a:solidFill>
                  <a:srgbClr val="000090"/>
                </a:solidFill>
              </a:rPr>
              <a:t>HPGe</a:t>
            </a:r>
            <a:r>
              <a:rPr lang="en-US" dirty="0">
                <a:solidFill>
                  <a:srgbClr val="000090"/>
                </a:solidFill>
              </a:rPr>
              <a:t> </a:t>
            </a:r>
            <a:r>
              <a:rPr lang="en-US" dirty="0" smtClean="0">
                <a:solidFill>
                  <a:srgbClr val="000090"/>
                </a:solidFill>
              </a:rPr>
              <a:t>Detectors</a:t>
            </a:r>
            <a:endParaRPr lang="en-US" dirty="0">
              <a:solidFill>
                <a:srgbClr val="000090"/>
              </a:solidFill>
            </a:endParaRPr>
          </a:p>
        </p:txBody>
      </p:sp>
      <p:sp>
        <p:nvSpPr>
          <p:cNvPr id="4" name="Date Placeholder 3"/>
          <p:cNvSpPr>
            <a:spLocks noGrp="1"/>
          </p:cNvSpPr>
          <p:nvPr>
            <p:ph type="dt" sz="half" idx="10"/>
          </p:nvPr>
        </p:nvSpPr>
        <p:spPr/>
        <p:txBody>
          <a:bodyPr/>
          <a:lstStyle/>
          <a:p>
            <a:pPr>
              <a:defRPr/>
            </a:pPr>
            <a:fld id="{57164578-9253-124B-A5E7-67B04730B3B1}" type="datetime1">
              <a:rPr lang="en-US" smtClean="0"/>
              <a:t>8/3/17</a:t>
            </a:fld>
            <a:endParaRPr lang="en-US"/>
          </a:p>
        </p:txBody>
      </p:sp>
      <p:sp>
        <p:nvSpPr>
          <p:cNvPr id="41" name="Slide Number Placeholder 40"/>
          <p:cNvSpPr>
            <a:spLocks noGrp="1"/>
          </p:cNvSpPr>
          <p:nvPr>
            <p:ph type="sldNum" sz="quarter" idx="12"/>
          </p:nvPr>
        </p:nvSpPr>
        <p:spPr/>
        <p:txBody>
          <a:bodyPr/>
          <a:lstStyle/>
          <a:p>
            <a:pPr>
              <a:defRPr/>
            </a:pPr>
            <a:fld id="{A69DFFF7-9D80-8947-9405-CF6E9E218F4B}" type="slidenum">
              <a:rPr lang="en-US" smtClean="0"/>
              <a:pPr>
                <a:defRPr/>
              </a:pPr>
              <a:t>17</a:t>
            </a:fld>
            <a:endParaRPr lang="en-US" dirty="0"/>
          </a:p>
        </p:txBody>
      </p:sp>
    </p:spTree>
    <p:extLst>
      <p:ext uri="{BB962C8B-B14F-4D97-AF65-F5344CB8AC3E}">
        <p14:creationId xmlns:p14="http://schemas.microsoft.com/office/powerpoint/2010/main" val="1366276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sW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87" y="3339344"/>
            <a:ext cx="4417732" cy="3177667"/>
          </a:xfrm>
          <a:prstGeom prst="rect">
            <a:avLst/>
          </a:prstGeom>
        </p:spPr>
      </p:pic>
      <p:sp>
        <p:nvSpPr>
          <p:cNvPr id="2" name="Title 1"/>
          <p:cNvSpPr>
            <a:spLocks noGrp="1"/>
          </p:cNvSpPr>
          <p:nvPr>
            <p:ph type="title"/>
          </p:nvPr>
        </p:nvSpPr>
        <p:spPr/>
        <p:txBody>
          <a:bodyPr/>
          <a:lstStyle/>
          <a:p>
            <a:r>
              <a:rPr lang="en-US" dirty="0" smtClean="0">
                <a:solidFill>
                  <a:srgbClr val="000090"/>
                </a:solidFill>
              </a:rPr>
              <a:t>PPC Detectors</a:t>
            </a:r>
            <a:endParaRPr lang="en-US" dirty="0">
              <a:solidFill>
                <a:srgbClr val="000090"/>
              </a:solidFill>
            </a:endParaRPr>
          </a:p>
        </p:txBody>
      </p:sp>
      <p:sp>
        <p:nvSpPr>
          <p:cNvPr id="3" name="Content Placeholder 2"/>
          <p:cNvSpPr>
            <a:spLocks noGrp="1"/>
          </p:cNvSpPr>
          <p:nvPr>
            <p:ph idx="1"/>
          </p:nvPr>
        </p:nvSpPr>
        <p:spPr>
          <a:xfrm>
            <a:off x="457200" y="1385464"/>
            <a:ext cx="5268957" cy="4740700"/>
          </a:xfrm>
        </p:spPr>
        <p:txBody>
          <a:bodyPr/>
          <a:lstStyle/>
          <a:p>
            <a:r>
              <a:rPr lang="en-US" sz="2400" dirty="0" smtClean="0">
                <a:latin typeface="Franklin Gothic Book"/>
                <a:cs typeface="Franklin Gothic Book"/>
              </a:rPr>
              <a:t>Better </a:t>
            </a:r>
            <a:r>
              <a:rPr lang="en-US" sz="2400" dirty="0" smtClean="0">
                <a:latin typeface="Franklin Gothic Book"/>
                <a:cs typeface="Franklin Gothic Book"/>
              </a:rPr>
              <a:t>energy resolution</a:t>
            </a:r>
            <a:r>
              <a:rPr lang="en-US" sz="2400" dirty="0" smtClean="0">
                <a:latin typeface="Franklin Gothic Book"/>
                <a:cs typeface="Franklin Gothic Book"/>
              </a:rPr>
              <a:t>, lower thresholds</a:t>
            </a:r>
          </a:p>
          <a:p>
            <a:r>
              <a:rPr lang="en-US" sz="2400" dirty="0" smtClean="0">
                <a:latin typeface="Franklin Gothic Book"/>
                <a:cs typeface="Franklin Gothic Book"/>
              </a:rPr>
              <a:t>Pulse shape highly dependent on position </a:t>
            </a:r>
            <a:r>
              <a:rPr lang="en-US" sz="2400" dirty="0" smtClean="0">
                <a:latin typeface="Wingdings"/>
                <a:ea typeface="Wingdings"/>
                <a:cs typeface="Wingdings"/>
                <a:sym typeface="Wingdings"/>
              </a:rPr>
              <a:t></a:t>
            </a:r>
            <a:r>
              <a:rPr lang="en-US" sz="2400" dirty="0">
                <a:latin typeface="Franklin Gothic Book"/>
                <a:cs typeface="Franklin Gothic Book"/>
                <a:sym typeface="Wingdings"/>
              </a:rPr>
              <a:t> </a:t>
            </a:r>
            <a:r>
              <a:rPr lang="en-US" sz="2400" dirty="0" smtClean="0">
                <a:latin typeface="Franklin Gothic Book"/>
                <a:cs typeface="Franklin Gothic Book"/>
                <a:sym typeface="Wingdings"/>
              </a:rPr>
              <a:t>multi-site </a:t>
            </a:r>
            <a:r>
              <a:rPr lang="en-US" sz="2400" dirty="0" smtClean="0">
                <a:latin typeface="Franklin Gothic Book"/>
                <a:cs typeface="Franklin Gothic Book"/>
                <a:sym typeface="Wingdings"/>
              </a:rPr>
              <a:t>PSD</a:t>
            </a:r>
          </a:p>
          <a:p>
            <a:r>
              <a:rPr lang="el-GR" sz="2400" dirty="0" smtClean="0">
                <a:latin typeface="Franklin Gothic Book"/>
                <a:cs typeface="Franklin Gothic Book"/>
                <a:sym typeface="Wingdings"/>
              </a:rPr>
              <a:t>2/0νββ </a:t>
            </a:r>
            <a:r>
              <a:rPr lang="en-US" sz="2400" dirty="0" smtClean="0">
                <a:latin typeface="Franklin Gothic Book"/>
                <a:cs typeface="Franklin Gothic Book"/>
                <a:sym typeface="Wingdings"/>
              </a:rPr>
              <a:t>is intrinsically single-site</a:t>
            </a:r>
            <a:endParaRPr lang="en-US" sz="24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13E749C4-8A02-E247-B998-A2FC8B9ABF56}" type="datetime1">
              <a:rPr lang="en-US" smtClean="0"/>
              <a:t>8/3/17</a:t>
            </a:fld>
            <a:endParaRPr lang="en-US"/>
          </a:p>
        </p:txBody>
      </p:sp>
      <p:pic>
        <p:nvPicPr>
          <p:cNvPr id="6" name="Picture 5" descr="wp_GERD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157" y="1385464"/>
            <a:ext cx="2960644" cy="4970886"/>
          </a:xfrm>
          <a:prstGeom prst="rect">
            <a:avLst/>
          </a:prstGeom>
        </p:spPr>
      </p:pic>
      <p:sp>
        <p:nvSpPr>
          <p:cNvPr id="9" name="TextBox 8"/>
          <p:cNvSpPr txBox="1"/>
          <p:nvPr/>
        </p:nvSpPr>
        <p:spPr>
          <a:xfrm>
            <a:off x="3933170" y="4660357"/>
            <a:ext cx="1842307" cy="646331"/>
          </a:xfrm>
          <a:prstGeom prst="rect">
            <a:avLst/>
          </a:prstGeom>
          <a:solidFill>
            <a:srgbClr val="FFFFFF"/>
          </a:solidFill>
        </p:spPr>
        <p:txBody>
          <a:bodyPr wrap="square" rtlCol="0">
            <a:spAutoFit/>
          </a:bodyPr>
          <a:lstStyle/>
          <a:p>
            <a:r>
              <a:rPr lang="en-US" dirty="0" smtClean="0"/>
              <a:t>Decay due to electronics</a:t>
            </a:r>
            <a:endParaRPr lang="en-US" dirty="0"/>
          </a:p>
        </p:txBody>
      </p:sp>
      <p:cxnSp>
        <p:nvCxnSpPr>
          <p:cNvPr id="11" name="Straight Arrow Connector 10"/>
          <p:cNvCxnSpPr/>
          <p:nvPr/>
        </p:nvCxnSpPr>
        <p:spPr>
          <a:xfrm flipV="1">
            <a:off x="4463345" y="4031579"/>
            <a:ext cx="0" cy="628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9"/>
          <p:cNvSpPr>
            <a:spLocks noGrp="1"/>
          </p:cNvSpPr>
          <p:nvPr>
            <p:ph type="sldNum" sz="quarter" idx="12"/>
          </p:nvPr>
        </p:nvSpPr>
        <p:spPr/>
        <p:txBody>
          <a:bodyPr/>
          <a:lstStyle/>
          <a:p>
            <a:pPr>
              <a:defRPr/>
            </a:pPr>
            <a:fld id="{A69DFFF7-9D80-8947-9405-CF6E9E218F4B}" type="slidenum">
              <a:rPr lang="en-US" smtClean="0"/>
              <a:pPr>
                <a:defRPr/>
              </a:pPr>
              <a:t>18</a:t>
            </a:fld>
            <a:endParaRPr lang="en-US" dirty="0"/>
          </a:p>
        </p:txBody>
      </p:sp>
    </p:spTree>
    <p:extLst>
      <p:ext uri="{BB962C8B-B14F-4D97-AF65-F5344CB8AC3E}">
        <p14:creationId xmlns:p14="http://schemas.microsoft.com/office/powerpoint/2010/main" val="29538595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3wf_ae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38" y="1819416"/>
            <a:ext cx="5664768" cy="2654917"/>
          </a:xfrm>
          <a:prstGeom prst="rect">
            <a:avLst/>
          </a:prstGeom>
        </p:spPr>
      </p:pic>
      <p:sp>
        <p:nvSpPr>
          <p:cNvPr id="2" name="Title 1"/>
          <p:cNvSpPr>
            <a:spLocks noGrp="1"/>
          </p:cNvSpPr>
          <p:nvPr>
            <p:ph type="title"/>
          </p:nvPr>
        </p:nvSpPr>
        <p:spPr/>
        <p:txBody>
          <a:bodyPr/>
          <a:lstStyle/>
          <a:p>
            <a:r>
              <a:rPr lang="en-US" dirty="0" smtClean="0">
                <a:solidFill>
                  <a:srgbClr val="000090"/>
                </a:solidFill>
              </a:rPr>
              <a:t>Pulse Shape Discrimination with A/E</a:t>
            </a:r>
            <a:endParaRPr lang="en-US" dirty="0">
              <a:solidFill>
                <a:srgbClr val="000090"/>
              </a:solidFill>
            </a:endParaRPr>
          </a:p>
        </p:txBody>
      </p:sp>
      <p:sp>
        <p:nvSpPr>
          <p:cNvPr id="3" name="Content Placeholder 2"/>
          <p:cNvSpPr>
            <a:spLocks noGrp="1"/>
          </p:cNvSpPr>
          <p:nvPr>
            <p:ph idx="1"/>
          </p:nvPr>
        </p:nvSpPr>
        <p:spPr>
          <a:xfrm>
            <a:off x="457200" y="4773852"/>
            <a:ext cx="8229600" cy="1511950"/>
          </a:xfrm>
        </p:spPr>
        <p:txBody>
          <a:bodyPr/>
          <a:lstStyle/>
          <a:p>
            <a:r>
              <a:rPr lang="en-US" sz="2800" dirty="0" smtClean="0">
                <a:latin typeface="Franklin Gothic Book"/>
                <a:cs typeface="Franklin Gothic Book"/>
              </a:rPr>
              <a:t>A = maximum current, E = energy</a:t>
            </a:r>
          </a:p>
          <a:p>
            <a:r>
              <a:rPr lang="en-US" sz="2800" dirty="0" smtClean="0">
                <a:latin typeface="Franklin Gothic Book"/>
                <a:cs typeface="Franklin Gothic Book"/>
              </a:rPr>
              <a:t>Multi-site events have low A/E</a:t>
            </a:r>
          </a:p>
          <a:p>
            <a:r>
              <a:rPr lang="en-US" sz="2800" dirty="0" smtClean="0">
                <a:latin typeface="Franklin Gothic Book"/>
                <a:cs typeface="Franklin Gothic Book"/>
              </a:rPr>
              <a:t>Near-p+ events have high A/E</a:t>
            </a:r>
          </a:p>
        </p:txBody>
      </p:sp>
      <p:sp>
        <p:nvSpPr>
          <p:cNvPr id="4" name="Date Placeholder 3"/>
          <p:cNvSpPr>
            <a:spLocks noGrp="1"/>
          </p:cNvSpPr>
          <p:nvPr>
            <p:ph type="dt" sz="half" idx="10"/>
          </p:nvPr>
        </p:nvSpPr>
        <p:spPr/>
        <p:txBody>
          <a:bodyPr/>
          <a:lstStyle/>
          <a:p>
            <a:pPr>
              <a:defRPr/>
            </a:pPr>
            <a:fld id="{3256CF70-72DE-6E49-8ADC-8ADD314AA585}" type="datetime1">
              <a:rPr lang="en-US" smtClean="0"/>
              <a:t>8/3/17</a:t>
            </a:fld>
            <a:endParaRPr lang="en-US"/>
          </a:p>
        </p:txBody>
      </p:sp>
      <p:pic>
        <p:nvPicPr>
          <p:cNvPr id="13" name="Picture 12" descr="P99999A_drift_time_plot_new_config.png"/>
          <p:cNvPicPr>
            <a:picLocks noChangeAspect="1"/>
          </p:cNvPicPr>
          <p:nvPr/>
        </p:nvPicPr>
        <p:blipFill rotWithShape="1">
          <a:blip r:embed="rId4">
            <a:extLst>
              <a:ext uri="{28A0092B-C50C-407E-A947-70E740481C1C}">
                <a14:useLocalDpi xmlns:a14="http://schemas.microsoft.com/office/drawing/2010/main" val="0"/>
              </a:ext>
            </a:extLst>
          </a:blip>
          <a:srcRect t="6428"/>
          <a:stretch/>
        </p:blipFill>
        <p:spPr>
          <a:xfrm>
            <a:off x="5784281" y="2092973"/>
            <a:ext cx="2996581" cy="2022415"/>
          </a:xfrm>
          <a:prstGeom prst="rect">
            <a:avLst/>
          </a:prstGeom>
        </p:spPr>
      </p:pic>
      <p:sp>
        <p:nvSpPr>
          <p:cNvPr id="14" name="TextBox 13"/>
          <p:cNvSpPr txBox="1"/>
          <p:nvPr/>
        </p:nvSpPr>
        <p:spPr>
          <a:xfrm>
            <a:off x="6082845" y="1772930"/>
            <a:ext cx="2933924" cy="369332"/>
          </a:xfrm>
          <a:prstGeom prst="rect">
            <a:avLst/>
          </a:prstGeom>
          <a:noFill/>
        </p:spPr>
        <p:txBody>
          <a:bodyPr wrap="square" rtlCol="0">
            <a:spAutoFit/>
          </a:bodyPr>
          <a:lstStyle/>
          <a:p>
            <a:r>
              <a:rPr lang="en-US" dirty="0" smtClean="0"/>
              <a:t>Detector Drift Times</a:t>
            </a:r>
            <a:endParaRPr lang="en-US" dirty="0"/>
          </a:p>
        </p:txBody>
      </p:sp>
      <p:sp>
        <p:nvSpPr>
          <p:cNvPr id="16" name="TextBox 15"/>
          <p:cNvSpPr txBox="1"/>
          <p:nvPr/>
        </p:nvSpPr>
        <p:spPr>
          <a:xfrm>
            <a:off x="7796139" y="3974292"/>
            <a:ext cx="961215" cy="338554"/>
          </a:xfrm>
          <a:prstGeom prst="rect">
            <a:avLst/>
          </a:prstGeom>
          <a:solidFill>
            <a:srgbClr val="FFFFFF"/>
          </a:solidFill>
        </p:spPr>
        <p:txBody>
          <a:bodyPr wrap="square" rtlCol="0">
            <a:spAutoFit/>
          </a:bodyPr>
          <a:lstStyle/>
          <a:p>
            <a:r>
              <a:rPr lang="en-US" sz="1600" dirty="0" smtClean="0"/>
              <a:t>r (mm)</a:t>
            </a:r>
            <a:endParaRPr lang="en-US" sz="1600" dirty="0"/>
          </a:p>
        </p:txBody>
      </p:sp>
      <p:sp>
        <p:nvSpPr>
          <p:cNvPr id="17" name="TextBox 16"/>
          <p:cNvSpPr txBox="1"/>
          <p:nvPr/>
        </p:nvSpPr>
        <p:spPr>
          <a:xfrm rot="16200000">
            <a:off x="5340520" y="2260085"/>
            <a:ext cx="961215" cy="338554"/>
          </a:xfrm>
          <a:prstGeom prst="rect">
            <a:avLst/>
          </a:prstGeom>
          <a:solidFill>
            <a:srgbClr val="FFFFFF"/>
          </a:solidFill>
        </p:spPr>
        <p:txBody>
          <a:bodyPr wrap="square" rtlCol="0">
            <a:spAutoFit/>
          </a:bodyPr>
          <a:lstStyle/>
          <a:p>
            <a:r>
              <a:rPr lang="en-US" sz="1600" dirty="0" smtClean="0"/>
              <a:t>z (mm)</a:t>
            </a:r>
            <a:endParaRPr lang="en-US" sz="1600" dirty="0"/>
          </a:p>
        </p:txBody>
      </p:sp>
      <p:sp>
        <p:nvSpPr>
          <p:cNvPr id="18" name="TextBox 17"/>
          <p:cNvSpPr txBox="1"/>
          <p:nvPr/>
        </p:nvSpPr>
        <p:spPr>
          <a:xfrm rot="16200000">
            <a:off x="7690358" y="2873894"/>
            <a:ext cx="2007756" cy="338554"/>
          </a:xfrm>
          <a:prstGeom prst="rect">
            <a:avLst/>
          </a:prstGeom>
          <a:solidFill>
            <a:srgbClr val="FFFFFF"/>
          </a:solidFill>
        </p:spPr>
        <p:txBody>
          <a:bodyPr wrap="square" rtlCol="0">
            <a:spAutoFit/>
          </a:bodyPr>
          <a:lstStyle/>
          <a:p>
            <a:pPr algn="r"/>
            <a:r>
              <a:rPr lang="en-US" sz="1600" dirty="0" smtClean="0"/>
              <a:t>Drift time (ns)</a:t>
            </a:r>
            <a:endParaRPr lang="en-US" sz="1600" dirty="0"/>
          </a:p>
        </p:txBody>
      </p:sp>
      <p:sp>
        <p:nvSpPr>
          <p:cNvPr id="19" name="TextBox 18"/>
          <p:cNvSpPr txBox="1"/>
          <p:nvPr/>
        </p:nvSpPr>
        <p:spPr>
          <a:xfrm>
            <a:off x="4447326" y="4333930"/>
            <a:ext cx="1204524" cy="338554"/>
          </a:xfrm>
          <a:prstGeom prst="rect">
            <a:avLst/>
          </a:prstGeom>
          <a:solidFill>
            <a:srgbClr val="FFFFFF"/>
          </a:solidFill>
        </p:spPr>
        <p:txBody>
          <a:bodyPr wrap="square" rtlCol="0">
            <a:spAutoFit/>
          </a:bodyPr>
          <a:lstStyle/>
          <a:p>
            <a:r>
              <a:rPr lang="en-US" sz="1600" dirty="0"/>
              <a:t>T</a:t>
            </a:r>
            <a:r>
              <a:rPr lang="en-US" sz="1600" dirty="0" smtClean="0"/>
              <a:t>ime (</a:t>
            </a:r>
            <a:r>
              <a:rPr lang="el-GR" sz="1600" dirty="0" smtClean="0"/>
              <a:t>μ</a:t>
            </a:r>
            <a:r>
              <a:rPr lang="en-US" sz="1600" dirty="0" smtClean="0"/>
              <a:t>s)</a:t>
            </a:r>
            <a:endParaRPr lang="en-US" sz="1600" dirty="0"/>
          </a:p>
        </p:txBody>
      </p:sp>
      <p:sp>
        <p:nvSpPr>
          <p:cNvPr id="20" name="Rectangle 19"/>
          <p:cNvSpPr/>
          <p:nvPr/>
        </p:nvSpPr>
        <p:spPr>
          <a:xfrm>
            <a:off x="5581296" y="3844954"/>
            <a:ext cx="191226" cy="3596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rot="16200000">
            <a:off x="-400677" y="3571981"/>
            <a:ext cx="1377201" cy="276999"/>
          </a:xfrm>
          <a:prstGeom prst="rect">
            <a:avLst/>
          </a:prstGeom>
          <a:solidFill>
            <a:srgbClr val="FFFFFF"/>
          </a:solidFill>
        </p:spPr>
        <p:txBody>
          <a:bodyPr wrap="square" rtlCol="0">
            <a:spAutoFit/>
          </a:bodyPr>
          <a:lstStyle/>
          <a:p>
            <a:r>
              <a:rPr lang="en-US" sz="1200" dirty="0" smtClean="0"/>
              <a:t>Current (ADC/ns)</a:t>
            </a:r>
            <a:endParaRPr lang="en-US" sz="1200" dirty="0"/>
          </a:p>
        </p:txBody>
      </p:sp>
      <p:sp>
        <p:nvSpPr>
          <p:cNvPr id="22" name="TextBox 21"/>
          <p:cNvSpPr txBox="1"/>
          <p:nvPr/>
        </p:nvSpPr>
        <p:spPr>
          <a:xfrm rot="16200000">
            <a:off x="-386481" y="2159508"/>
            <a:ext cx="1377201" cy="276999"/>
          </a:xfrm>
          <a:prstGeom prst="rect">
            <a:avLst/>
          </a:prstGeom>
          <a:solidFill>
            <a:srgbClr val="FFFFFF"/>
          </a:solidFill>
        </p:spPr>
        <p:txBody>
          <a:bodyPr wrap="square" rtlCol="0">
            <a:spAutoFit/>
          </a:bodyPr>
          <a:lstStyle/>
          <a:p>
            <a:r>
              <a:rPr lang="en-US" sz="1200" dirty="0" smtClean="0"/>
              <a:t>Voltage (ADC)</a:t>
            </a:r>
            <a:endParaRPr lang="en-US" sz="1200" dirty="0"/>
          </a:p>
        </p:txBody>
      </p:sp>
      <p:sp>
        <p:nvSpPr>
          <p:cNvPr id="23" name="TextBox 22"/>
          <p:cNvSpPr txBox="1"/>
          <p:nvPr/>
        </p:nvSpPr>
        <p:spPr>
          <a:xfrm>
            <a:off x="682015" y="1550617"/>
            <a:ext cx="1669761" cy="369332"/>
          </a:xfrm>
          <a:prstGeom prst="rect">
            <a:avLst/>
          </a:prstGeom>
          <a:noFill/>
        </p:spPr>
        <p:txBody>
          <a:bodyPr wrap="square" rtlCol="0">
            <a:spAutoFit/>
          </a:bodyPr>
          <a:lstStyle/>
          <a:p>
            <a:r>
              <a:rPr lang="en-US" dirty="0" smtClean="0">
                <a:solidFill>
                  <a:srgbClr val="0000FF"/>
                </a:solidFill>
              </a:rPr>
              <a:t>Normal SSE</a:t>
            </a:r>
            <a:endParaRPr lang="en-US" dirty="0">
              <a:solidFill>
                <a:srgbClr val="0000FF"/>
              </a:solidFill>
            </a:endParaRPr>
          </a:p>
        </p:txBody>
      </p:sp>
      <p:sp>
        <p:nvSpPr>
          <p:cNvPr id="24" name="TextBox 23"/>
          <p:cNvSpPr txBox="1"/>
          <p:nvPr/>
        </p:nvSpPr>
        <p:spPr>
          <a:xfrm>
            <a:off x="2351776" y="1518351"/>
            <a:ext cx="1669761" cy="369332"/>
          </a:xfrm>
          <a:prstGeom prst="rect">
            <a:avLst/>
          </a:prstGeom>
          <a:noFill/>
        </p:spPr>
        <p:txBody>
          <a:bodyPr wrap="square" rtlCol="0">
            <a:spAutoFit/>
          </a:bodyPr>
          <a:lstStyle/>
          <a:p>
            <a:pPr algn="ctr"/>
            <a:r>
              <a:rPr lang="en-US" dirty="0" smtClean="0">
                <a:solidFill>
                  <a:srgbClr val="FF0000"/>
                </a:solidFill>
              </a:rPr>
              <a:t>MSE</a:t>
            </a:r>
            <a:endParaRPr lang="en-US" dirty="0">
              <a:solidFill>
                <a:srgbClr val="FF0000"/>
              </a:solidFill>
            </a:endParaRPr>
          </a:p>
        </p:txBody>
      </p:sp>
      <p:sp>
        <p:nvSpPr>
          <p:cNvPr id="25" name="TextBox 24"/>
          <p:cNvSpPr txBox="1"/>
          <p:nvPr/>
        </p:nvSpPr>
        <p:spPr>
          <a:xfrm>
            <a:off x="3970330" y="1550617"/>
            <a:ext cx="1669761" cy="369332"/>
          </a:xfrm>
          <a:prstGeom prst="rect">
            <a:avLst/>
          </a:prstGeom>
          <a:noFill/>
        </p:spPr>
        <p:txBody>
          <a:bodyPr wrap="square" rtlCol="0">
            <a:spAutoFit/>
          </a:bodyPr>
          <a:lstStyle/>
          <a:p>
            <a:pPr algn="ctr"/>
            <a:r>
              <a:rPr lang="en-US" dirty="0" smtClean="0">
                <a:solidFill>
                  <a:srgbClr val="B712D1"/>
                </a:solidFill>
              </a:rPr>
              <a:t>Near-p+ SSE</a:t>
            </a:r>
            <a:endParaRPr lang="en-US" dirty="0">
              <a:solidFill>
                <a:srgbClr val="B712D1"/>
              </a:solidFill>
            </a:endParaRPr>
          </a:p>
        </p:txBody>
      </p:sp>
      <p:sp>
        <p:nvSpPr>
          <p:cNvPr id="28" name="Multiply 27"/>
          <p:cNvSpPr/>
          <p:nvPr/>
        </p:nvSpPr>
        <p:spPr>
          <a:xfrm>
            <a:off x="6549698" y="2751432"/>
            <a:ext cx="246936" cy="235174"/>
          </a:xfrm>
          <a:prstGeom prst="mathMultiply">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y 28"/>
          <p:cNvSpPr/>
          <p:nvPr/>
        </p:nvSpPr>
        <p:spPr>
          <a:xfrm>
            <a:off x="7602117" y="2633845"/>
            <a:ext cx="246936" cy="23517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p:nvPr/>
        </p:nvSpPr>
        <p:spPr>
          <a:xfrm>
            <a:off x="7284162" y="3209538"/>
            <a:ext cx="246936" cy="23517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y 30"/>
          <p:cNvSpPr/>
          <p:nvPr/>
        </p:nvSpPr>
        <p:spPr>
          <a:xfrm>
            <a:off x="6855429" y="3645054"/>
            <a:ext cx="246936" cy="235174"/>
          </a:xfrm>
          <a:prstGeom prst="mathMultiply">
            <a:avLst/>
          </a:prstGeom>
          <a:solidFill>
            <a:srgbClr val="B71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576185" y="3291844"/>
            <a:ext cx="498159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4" name="Slide Number Placeholder 33"/>
          <p:cNvSpPr>
            <a:spLocks noGrp="1"/>
          </p:cNvSpPr>
          <p:nvPr>
            <p:ph type="sldNum" sz="quarter" idx="12"/>
          </p:nvPr>
        </p:nvSpPr>
        <p:spPr/>
        <p:txBody>
          <a:bodyPr/>
          <a:lstStyle/>
          <a:p>
            <a:pPr>
              <a:defRPr/>
            </a:pPr>
            <a:fld id="{A69DFFF7-9D80-8947-9405-CF6E9E218F4B}" type="slidenum">
              <a:rPr lang="en-US" smtClean="0"/>
              <a:pPr>
                <a:defRPr/>
              </a:pPr>
              <a:t>19</a:t>
            </a:fld>
            <a:endParaRPr lang="en-US" dirty="0"/>
          </a:p>
        </p:txBody>
      </p:sp>
    </p:spTree>
    <p:extLst>
      <p:ext uri="{BB962C8B-B14F-4D97-AF65-F5344CB8AC3E}">
        <p14:creationId xmlns:p14="http://schemas.microsoft.com/office/powerpoint/2010/main" val="2804025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Outline</a:t>
            </a:r>
            <a:endParaRPr lang="en-US" dirty="0">
              <a:solidFill>
                <a:srgbClr val="000090"/>
              </a:solidFill>
            </a:endParaRPr>
          </a:p>
        </p:txBody>
      </p:sp>
      <p:sp>
        <p:nvSpPr>
          <p:cNvPr id="3" name="Content Placeholder 2"/>
          <p:cNvSpPr>
            <a:spLocks noGrp="1"/>
          </p:cNvSpPr>
          <p:nvPr>
            <p:ph idx="1"/>
          </p:nvPr>
        </p:nvSpPr>
        <p:spPr/>
        <p:txBody>
          <a:bodyPr/>
          <a:lstStyle/>
          <a:p>
            <a:r>
              <a:rPr lang="en-US" sz="2600" dirty="0" smtClean="0">
                <a:latin typeface="Franklin Gothic Book"/>
                <a:cs typeface="Franklin Gothic Book"/>
              </a:rPr>
              <a:t>Introduction to Neutrinoless Double Beta Decay</a:t>
            </a:r>
          </a:p>
          <a:p>
            <a:r>
              <a:rPr lang="en-US" sz="2600" dirty="0" smtClean="0">
                <a:latin typeface="Franklin Gothic Book"/>
                <a:cs typeface="Franklin Gothic Book"/>
              </a:rPr>
              <a:t>PPC Detectors and Low-Background Physics</a:t>
            </a:r>
          </a:p>
          <a:p>
            <a:r>
              <a:rPr lang="en-US" sz="2600" dirty="0" smtClean="0">
                <a:latin typeface="Franklin Gothic Book"/>
                <a:cs typeface="Franklin Gothic Book"/>
              </a:rPr>
              <a:t>Surface Alpha Identification with DCR</a:t>
            </a:r>
          </a:p>
          <a:p>
            <a:r>
              <a:rPr lang="en-US" sz="2600" dirty="0" smtClean="0">
                <a:latin typeface="Franklin Gothic Book"/>
                <a:cs typeface="Franklin Gothic Book"/>
              </a:rPr>
              <a:t>PPC Response Measurement with TUBE</a:t>
            </a:r>
          </a:p>
          <a:p>
            <a:r>
              <a:rPr lang="en-US" sz="2600" dirty="0" smtClean="0">
                <a:latin typeface="Franklin Gothic Book"/>
                <a:cs typeface="Franklin Gothic Book"/>
              </a:rPr>
              <a:t>Alpha Backgrounds in the </a:t>
            </a:r>
            <a:r>
              <a:rPr lang="en-US" sz="2600" cap="small" dirty="0" smtClean="0">
                <a:latin typeface="Franklin Gothic Book"/>
                <a:cs typeface="Franklin Gothic Book"/>
              </a:rPr>
              <a:t>Majorana Demonstrator</a:t>
            </a:r>
            <a:endParaRPr lang="en-US" sz="2600" cap="small"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567BE28F-6030-7045-9847-AE284581EE3A}" type="datetime1">
              <a:rPr lang="en-US" smtClean="0"/>
              <a:t>8/3/17</a:t>
            </a:fld>
            <a:endParaRPr lang="en-US"/>
          </a:p>
        </p:txBody>
      </p:sp>
      <p:pic>
        <p:nvPicPr>
          <p:cNvPr id="6" name="Picture 5" descr="150224-Majorana-strings-0312.jp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2828989" y="4007902"/>
            <a:ext cx="3382860" cy="2255240"/>
          </a:xfrm>
          <a:prstGeom prst="rect">
            <a:avLst/>
          </a:prstGeom>
          <a:ln>
            <a:noFill/>
          </a:ln>
          <a:effectLst/>
        </p:spPr>
      </p:pic>
      <p:pic>
        <p:nvPicPr>
          <p:cNvPr id="9" name="Picture 8" descr="image002.jpg"/>
          <p:cNvPicPr>
            <a:picLocks noChangeAspect="1"/>
          </p:cNvPicPr>
          <p:nvPr/>
        </p:nvPicPr>
        <p:blipFill>
          <a:blip r:embed="rId4">
            <a:extLst>
              <a:ext uri="{28A0092B-C50C-407E-A947-70E740481C1C}">
                <a14:useLocalDpi xmlns:a14="http://schemas.microsoft.com/office/drawing/2010/main" val="0"/>
              </a:ext>
            </a:extLst>
          </a:blip>
          <a:srcRect l="7007" r="10371"/>
          <a:stretch>
            <a:fillRect/>
          </a:stretch>
        </p:blipFill>
        <p:spPr bwMode="auto">
          <a:xfrm>
            <a:off x="161031" y="4007901"/>
            <a:ext cx="2552151" cy="225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p:cNvSpPr>
            <a:spLocks noGrp="1"/>
          </p:cNvSpPr>
          <p:nvPr>
            <p:ph type="sldNum" sz="quarter" idx="12"/>
          </p:nvPr>
        </p:nvSpPr>
        <p:spPr/>
        <p:txBody>
          <a:bodyPr/>
          <a:lstStyle/>
          <a:p>
            <a:pPr>
              <a:defRPr/>
            </a:pPr>
            <a:fld id="{A69DFFF7-9D80-8947-9405-CF6E9E218F4B}" type="slidenum">
              <a:rPr lang="en-US" smtClean="0"/>
              <a:pPr>
                <a:defRPr/>
              </a:pPr>
              <a:t>2</a:t>
            </a:fld>
            <a:endParaRPr lang="en-US" dirty="0"/>
          </a:p>
        </p:txBody>
      </p:sp>
      <p:pic>
        <p:nvPicPr>
          <p:cNvPr id="10" name="Picture 9" descr="PONaM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438" y="4007902"/>
            <a:ext cx="2693760" cy="2255241"/>
          </a:xfrm>
          <a:prstGeom prst="rect">
            <a:avLst/>
          </a:prstGeom>
        </p:spPr>
      </p:pic>
    </p:spTree>
    <p:extLst>
      <p:ext uri="{BB962C8B-B14F-4D97-AF65-F5344CB8AC3E}">
        <p14:creationId xmlns:p14="http://schemas.microsoft.com/office/powerpoint/2010/main" val="141992402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Surface Events</a:t>
            </a:r>
            <a:endParaRPr lang="en-US" dirty="0">
              <a:solidFill>
                <a:srgbClr val="000090"/>
              </a:solidFill>
            </a:endParaRPr>
          </a:p>
        </p:txBody>
      </p:sp>
      <p:sp>
        <p:nvSpPr>
          <p:cNvPr id="4" name="Date Placeholder 3"/>
          <p:cNvSpPr>
            <a:spLocks noGrp="1"/>
          </p:cNvSpPr>
          <p:nvPr>
            <p:ph type="dt" sz="half" idx="10"/>
          </p:nvPr>
        </p:nvSpPr>
        <p:spPr/>
        <p:txBody>
          <a:bodyPr/>
          <a:lstStyle/>
          <a:p>
            <a:pPr>
              <a:defRPr/>
            </a:pPr>
            <a:fld id="{07499B58-F94B-EA4B-BEEF-822F02B8DA33}" type="datetime1">
              <a:rPr lang="en-US" smtClean="0"/>
              <a:t>8/3/17</a:t>
            </a:fld>
            <a:endParaRPr lang="en-US"/>
          </a:p>
        </p:txBody>
      </p:sp>
      <p:grpSp>
        <p:nvGrpSpPr>
          <p:cNvPr id="29" name="Group 28"/>
          <p:cNvGrpSpPr/>
          <p:nvPr/>
        </p:nvGrpSpPr>
        <p:grpSpPr>
          <a:xfrm rot="10800000">
            <a:off x="462338" y="3657614"/>
            <a:ext cx="2081959" cy="1121479"/>
            <a:chOff x="356085" y="3533769"/>
            <a:chExt cx="2218083" cy="1084949"/>
          </a:xfrm>
        </p:grpSpPr>
        <p:sp>
          <p:nvSpPr>
            <p:cNvPr id="30" name="Round Same Side Corner Rectangle 29"/>
            <p:cNvSpPr/>
            <p:nvPr/>
          </p:nvSpPr>
          <p:spPr>
            <a:xfrm>
              <a:off x="356085" y="3533769"/>
              <a:ext cx="2218083" cy="932551"/>
            </a:xfrm>
            <a:prstGeom prst="round2SameRect">
              <a:avLst/>
            </a:prstGeom>
            <a:solidFill>
              <a:srgbClr val="7F7F7F"/>
            </a:solidFill>
            <a:ln w="57150" cmpd="sng">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Rectangle 30"/>
            <p:cNvSpPr/>
            <p:nvPr/>
          </p:nvSpPr>
          <p:spPr>
            <a:xfrm>
              <a:off x="1090824" y="4437123"/>
              <a:ext cx="750365" cy="18159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2" name="Straight Connector 31"/>
            <p:cNvCxnSpPr/>
            <p:nvPr/>
          </p:nvCxnSpPr>
          <p:spPr>
            <a:xfrm>
              <a:off x="1090824" y="4440329"/>
              <a:ext cx="750365" cy="0"/>
            </a:xfrm>
            <a:prstGeom prst="line">
              <a:avLst/>
            </a:prstGeom>
            <a:ln w="38100" cmpd="sng">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466007" y="4407799"/>
              <a:ext cx="0" cy="73152"/>
            </a:xfrm>
            <a:prstGeom prst="line">
              <a:avLst/>
            </a:prstGeom>
            <a:ln w="152400" cmpd="sng">
              <a:solidFill>
                <a:srgbClr val="0000FF"/>
              </a:solidFill>
            </a:ln>
          </p:spPr>
          <p:style>
            <a:lnRef idx="1">
              <a:schemeClr val="dk1"/>
            </a:lnRef>
            <a:fillRef idx="0">
              <a:schemeClr val="dk1"/>
            </a:fillRef>
            <a:effectRef idx="0">
              <a:schemeClr val="dk1"/>
            </a:effectRef>
            <a:fontRef idx="minor">
              <a:schemeClr val="tx1"/>
            </a:fontRef>
          </p:style>
        </p:cxnSp>
      </p:grpSp>
      <p:sp>
        <p:nvSpPr>
          <p:cNvPr id="34" name="TextBox 33"/>
          <p:cNvSpPr txBox="1"/>
          <p:nvPr/>
        </p:nvSpPr>
        <p:spPr>
          <a:xfrm>
            <a:off x="95588" y="4931002"/>
            <a:ext cx="2764135" cy="830997"/>
          </a:xfrm>
          <a:prstGeom prst="rect">
            <a:avLst/>
          </a:prstGeom>
          <a:noFill/>
        </p:spPr>
        <p:txBody>
          <a:bodyPr wrap="square" rtlCol="0">
            <a:spAutoFit/>
          </a:bodyPr>
          <a:lstStyle/>
          <a:p>
            <a:pPr algn="ctr"/>
            <a:r>
              <a:rPr lang="en-US" sz="1600" dirty="0" smtClean="0">
                <a:latin typeface="Franklin Gothic Book"/>
                <a:cs typeface="Franklin Gothic Book"/>
              </a:rPr>
              <a:t>Canberra </a:t>
            </a:r>
            <a:r>
              <a:rPr lang="en-US" sz="1600" dirty="0" err="1" smtClean="0">
                <a:latin typeface="Franklin Gothic Book"/>
                <a:cs typeface="Franklin Gothic Book"/>
              </a:rPr>
              <a:t>BEGe</a:t>
            </a:r>
            <a:r>
              <a:rPr lang="en-US" sz="1600" dirty="0" smtClean="0">
                <a:latin typeface="Franklin Gothic Book"/>
                <a:cs typeface="Franklin Gothic Book"/>
              </a:rPr>
              <a:t> Geometry</a:t>
            </a:r>
          </a:p>
          <a:p>
            <a:pPr algn="ctr"/>
            <a:r>
              <a:rPr lang="en-US" sz="1600" dirty="0">
                <a:latin typeface="Franklin Gothic Book"/>
                <a:cs typeface="Franklin Gothic Book"/>
              </a:rPr>
              <a:t>MJD natural </a:t>
            </a:r>
            <a:r>
              <a:rPr lang="en-US" sz="1600" dirty="0" smtClean="0">
                <a:latin typeface="Franklin Gothic Book"/>
                <a:cs typeface="Franklin Gothic Book"/>
              </a:rPr>
              <a:t>detectors</a:t>
            </a:r>
          </a:p>
          <a:p>
            <a:pPr algn="ctr"/>
            <a:r>
              <a:rPr lang="en-US" sz="1600" dirty="0" smtClean="0">
                <a:latin typeface="Franklin Gothic Book"/>
                <a:cs typeface="Franklin Gothic Book"/>
              </a:rPr>
              <a:t>GERDA enriched detectors</a:t>
            </a:r>
          </a:p>
        </p:txBody>
      </p:sp>
      <p:grpSp>
        <p:nvGrpSpPr>
          <p:cNvPr id="35" name="Group 34"/>
          <p:cNvGrpSpPr/>
          <p:nvPr/>
        </p:nvGrpSpPr>
        <p:grpSpPr>
          <a:xfrm rot="10800000">
            <a:off x="3133839" y="3664782"/>
            <a:ext cx="1779339" cy="1414711"/>
            <a:chOff x="1849459" y="4507757"/>
            <a:chExt cx="2321583" cy="1491424"/>
          </a:xfrm>
        </p:grpSpPr>
        <p:sp>
          <p:nvSpPr>
            <p:cNvPr id="36" name="Round Same Side Corner Rectangle 35"/>
            <p:cNvSpPr/>
            <p:nvPr/>
          </p:nvSpPr>
          <p:spPr>
            <a:xfrm>
              <a:off x="1929978" y="4507757"/>
              <a:ext cx="2147119" cy="1371873"/>
            </a:xfrm>
            <a:prstGeom prst="round2SameRect">
              <a:avLst/>
            </a:prstGeom>
            <a:solidFill>
              <a:srgbClr val="7F7F7F"/>
            </a:solidFill>
            <a:ln w="57150" cmpd="sng">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Rectangle 36"/>
            <p:cNvSpPr/>
            <p:nvPr/>
          </p:nvSpPr>
          <p:spPr>
            <a:xfrm>
              <a:off x="1849459" y="5846783"/>
              <a:ext cx="2321583" cy="1523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8" name="Straight Connector 37"/>
            <p:cNvCxnSpPr/>
            <p:nvPr/>
          </p:nvCxnSpPr>
          <p:spPr>
            <a:xfrm>
              <a:off x="1920854" y="5846783"/>
              <a:ext cx="2156243" cy="0"/>
            </a:xfrm>
            <a:prstGeom prst="line">
              <a:avLst/>
            </a:prstGeom>
            <a:ln w="38100" cmpd="sng">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004390" y="5821109"/>
              <a:ext cx="0" cy="73152"/>
            </a:xfrm>
            <a:prstGeom prst="line">
              <a:avLst/>
            </a:prstGeom>
            <a:ln w="76200" cmpd="sng">
              <a:solidFill>
                <a:srgbClr val="0000FF"/>
              </a:solidFill>
            </a:ln>
          </p:spPr>
          <p:style>
            <a:lnRef idx="1">
              <a:schemeClr val="dk1"/>
            </a:lnRef>
            <a:fillRef idx="0">
              <a:schemeClr val="dk1"/>
            </a:fillRef>
            <a:effectRef idx="0">
              <a:schemeClr val="dk1"/>
            </a:effectRef>
            <a:fontRef idx="minor">
              <a:schemeClr val="tx1"/>
            </a:fontRef>
          </p:style>
        </p:cxnSp>
      </p:grpSp>
      <p:sp>
        <p:nvSpPr>
          <p:cNvPr id="40" name="TextBox 39"/>
          <p:cNvSpPr txBox="1"/>
          <p:nvPr/>
        </p:nvSpPr>
        <p:spPr>
          <a:xfrm>
            <a:off x="2818759" y="5179364"/>
            <a:ext cx="2438573" cy="584776"/>
          </a:xfrm>
          <a:prstGeom prst="rect">
            <a:avLst/>
          </a:prstGeom>
          <a:noFill/>
        </p:spPr>
        <p:txBody>
          <a:bodyPr wrap="square" rtlCol="0">
            <a:spAutoFit/>
          </a:bodyPr>
          <a:lstStyle/>
          <a:p>
            <a:pPr algn="ctr"/>
            <a:r>
              <a:rPr lang="en-US" sz="1600" dirty="0" smtClean="0">
                <a:latin typeface="Franklin Gothic Book"/>
                <a:cs typeface="Franklin Gothic Book"/>
              </a:rPr>
              <a:t>ORTEC Geometry</a:t>
            </a:r>
          </a:p>
          <a:p>
            <a:pPr algn="ctr"/>
            <a:r>
              <a:rPr lang="en-US" sz="1600" dirty="0" smtClean="0">
                <a:latin typeface="Franklin Gothic Book"/>
                <a:cs typeface="Franklin Gothic Book"/>
              </a:rPr>
              <a:t>MJD enriched detectors</a:t>
            </a:r>
            <a:endParaRPr lang="en-US" sz="1600" dirty="0">
              <a:latin typeface="Franklin Gothic Book"/>
              <a:cs typeface="Franklin Gothic Book"/>
            </a:endParaRPr>
          </a:p>
        </p:txBody>
      </p:sp>
      <p:sp>
        <p:nvSpPr>
          <p:cNvPr id="41" name="Rectangle 40"/>
          <p:cNvSpPr/>
          <p:nvPr/>
        </p:nvSpPr>
        <p:spPr>
          <a:xfrm>
            <a:off x="5231762" y="1509329"/>
            <a:ext cx="3496004" cy="4524315"/>
          </a:xfrm>
          <a:prstGeom prst="rect">
            <a:avLst/>
          </a:prstGeom>
        </p:spPr>
        <p:txBody>
          <a:bodyPr wrap="square">
            <a:spAutoFit/>
          </a:bodyPr>
          <a:lstStyle/>
          <a:p>
            <a:pPr marL="285750" indent="-285750">
              <a:buFont typeface="Arial"/>
              <a:buChar char="•"/>
            </a:pPr>
            <a:r>
              <a:rPr lang="en-US" sz="2400" dirty="0">
                <a:solidFill>
                  <a:srgbClr val="FF0000"/>
                </a:solidFill>
                <a:latin typeface="Franklin Gothic Book"/>
                <a:cs typeface="Franklin Gothic Book"/>
              </a:rPr>
              <a:t>n</a:t>
            </a:r>
            <a:r>
              <a:rPr lang="en-US" sz="2400" baseline="30000" dirty="0">
                <a:solidFill>
                  <a:srgbClr val="FF0000"/>
                </a:solidFill>
                <a:latin typeface="Franklin Gothic Book"/>
                <a:cs typeface="Franklin Gothic Book"/>
              </a:rPr>
              <a:t>+</a:t>
            </a:r>
            <a:r>
              <a:rPr lang="en-US" sz="2400" dirty="0">
                <a:solidFill>
                  <a:srgbClr val="FF0000"/>
                </a:solidFill>
                <a:latin typeface="Franklin Gothic Book"/>
                <a:cs typeface="Franklin Gothic Book"/>
              </a:rPr>
              <a:t> contact: </a:t>
            </a:r>
            <a:r>
              <a:rPr lang="en-US" sz="2400" dirty="0">
                <a:latin typeface="Franklin Gothic Book"/>
                <a:cs typeface="Franklin Gothic Book"/>
              </a:rPr>
              <a:t>.</a:t>
            </a:r>
            <a:r>
              <a:rPr lang="en-US" sz="2400" dirty="0" smtClean="0">
                <a:latin typeface="Franklin Gothic Book"/>
                <a:cs typeface="Franklin Gothic Book"/>
              </a:rPr>
              <a:t>5 mm diffused lithium</a:t>
            </a:r>
          </a:p>
          <a:p>
            <a:pPr marL="742950" lvl="1" indent="-285750">
              <a:buFont typeface="Arial"/>
              <a:buChar char="•"/>
            </a:pPr>
            <a:r>
              <a:rPr lang="el-GR" sz="2400" dirty="0" smtClean="0">
                <a:latin typeface="Franklin Gothic Book"/>
                <a:cs typeface="Franklin Gothic Book"/>
              </a:rPr>
              <a:t>α</a:t>
            </a:r>
            <a:r>
              <a:rPr lang="en-US" sz="2400" dirty="0" smtClean="0">
                <a:latin typeface="Franklin Gothic Book"/>
                <a:cs typeface="Franklin Gothic Book"/>
              </a:rPr>
              <a:t>’s don’t penetrate</a:t>
            </a:r>
          </a:p>
          <a:p>
            <a:pPr marL="285750" indent="-285750">
              <a:buFont typeface="Arial"/>
              <a:buChar char="•"/>
            </a:pPr>
            <a:r>
              <a:rPr lang="en-US" sz="2400" dirty="0">
                <a:solidFill>
                  <a:srgbClr val="0000FF"/>
                </a:solidFill>
                <a:latin typeface="Franklin Gothic Book"/>
                <a:cs typeface="Franklin Gothic Book"/>
              </a:rPr>
              <a:t>p</a:t>
            </a:r>
            <a:r>
              <a:rPr lang="en-US" sz="2400" baseline="30000" dirty="0">
                <a:solidFill>
                  <a:srgbClr val="0000FF"/>
                </a:solidFill>
                <a:latin typeface="Franklin Gothic Book"/>
                <a:cs typeface="Franklin Gothic Book"/>
              </a:rPr>
              <a:t>+</a:t>
            </a:r>
            <a:r>
              <a:rPr lang="en-US" sz="2400" dirty="0">
                <a:solidFill>
                  <a:srgbClr val="0000FF"/>
                </a:solidFill>
                <a:latin typeface="Franklin Gothic Book"/>
                <a:cs typeface="Franklin Gothic Book"/>
              </a:rPr>
              <a:t> contact:</a:t>
            </a:r>
            <a:r>
              <a:rPr lang="en-US" sz="2400" dirty="0">
                <a:latin typeface="Franklin Gothic Book"/>
                <a:cs typeface="Franklin Gothic Book"/>
              </a:rPr>
              <a:t> .3 </a:t>
            </a:r>
            <a:r>
              <a:rPr lang="el-GR" sz="2400" dirty="0">
                <a:latin typeface="Franklin Gothic Book"/>
                <a:cs typeface="Franklin Gothic Book"/>
              </a:rPr>
              <a:t>μ</a:t>
            </a:r>
            <a:r>
              <a:rPr lang="en-US" sz="2400" dirty="0">
                <a:latin typeface="Franklin Gothic Book"/>
                <a:cs typeface="Franklin Gothic Book"/>
              </a:rPr>
              <a:t>m implanted boron</a:t>
            </a:r>
          </a:p>
          <a:p>
            <a:pPr marL="742950" lvl="1" indent="-285750">
              <a:buFont typeface="Arial"/>
              <a:buChar char="•"/>
            </a:pPr>
            <a:r>
              <a:rPr lang="el-GR" sz="2400" dirty="0" smtClean="0">
                <a:latin typeface="Franklin Gothic Book"/>
                <a:cs typeface="Franklin Gothic Book"/>
              </a:rPr>
              <a:t>α</a:t>
            </a:r>
            <a:r>
              <a:rPr lang="en-US" sz="2400" dirty="0" smtClean="0">
                <a:latin typeface="Franklin Gothic Book"/>
                <a:cs typeface="Franklin Gothic Book"/>
              </a:rPr>
              <a:t>’s barely lose energy</a:t>
            </a:r>
          </a:p>
          <a:p>
            <a:pPr marL="742950" lvl="1" indent="-285750">
              <a:buFont typeface="Arial"/>
              <a:buChar char="•"/>
            </a:pPr>
            <a:r>
              <a:rPr lang="en-US" sz="2400" dirty="0" smtClean="0">
                <a:latin typeface="Franklin Gothic Book"/>
                <a:cs typeface="Franklin Gothic Book"/>
              </a:rPr>
              <a:t>Very fast drift, easy to ID with PSD</a:t>
            </a:r>
          </a:p>
          <a:p>
            <a:pPr marL="285750" indent="-285750">
              <a:buFont typeface="Arial"/>
              <a:buChar char="•"/>
            </a:pPr>
            <a:r>
              <a:rPr lang="en-US" sz="2400" dirty="0" err="1">
                <a:solidFill>
                  <a:srgbClr val="660066"/>
                </a:solidFill>
                <a:latin typeface="Franklin Gothic Book"/>
                <a:cs typeface="Franklin Gothic Book"/>
              </a:rPr>
              <a:t>Passivated</a:t>
            </a:r>
            <a:r>
              <a:rPr lang="en-US" sz="2400" dirty="0">
                <a:solidFill>
                  <a:srgbClr val="660066"/>
                </a:solidFill>
                <a:latin typeface="Franklin Gothic Book"/>
                <a:cs typeface="Franklin Gothic Book"/>
              </a:rPr>
              <a:t> surface: </a:t>
            </a:r>
            <a:r>
              <a:rPr lang="en-US" sz="2400" dirty="0">
                <a:latin typeface="Franklin Gothic Book"/>
                <a:cs typeface="Franklin Gothic Book"/>
              </a:rPr>
              <a:t>very thin, but poor charge collection </a:t>
            </a:r>
          </a:p>
        </p:txBody>
      </p:sp>
      <p:pic>
        <p:nvPicPr>
          <p:cNvPr id="43" name="Picture 42" descr="PPC.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56114" y="1673939"/>
            <a:ext cx="1957275" cy="1900452"/>
          </a:xfrm>
          <a:prstGeom prst="rect">
            <a:avLst/>
          </a:prstGeom>
        </p:spPr>
      </p:pic>
      <p:pic>
        <p:nvPicPr>
          <p:cNvPr id="44" name="Picture 43" descr="BE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88" y="1660284"/>
            <a:ext cx="2533936" cy="1900452"/>
          </a:xfrm>
          <a:prstGeom prst="rect">
            <a:avLst/>
          </a:prstGeom>
        </p:spPr>
      </p:pic>
      <p:sp>
        <p:nvSpPr>
          <p:cNvPr id="6" name="Slide Number Placeholder 5"/>
          <p:cNvSpPr>
            <a:spLocks noGrp="1"/>
          </p:cNvSpPr>
          <p:nvPr>
            <p:ph type="sldNum" sz="quarter" idx="12"/>
          </p:nvPr>
        </p:nvSpPr>
        <p:spPr/>
        <p:txBody>
          <a:bodyPr/>
          <a:lstStyle/>
          <a:p>
            <a:pPr>
              <a:defRPr/>
            </a:pPr>
            <a:fld id="{A69DFFF7-9D80-8947-9405-CF6E9E218F4B}" type="slidenum">
              <a:rPr lang="en-US" smtClean="0"/>
              <a:pPr>
                <a:defRPr/>
              </a:pPr>
              <a:t>20</a:t>
            </a:fld>
            <a:endParaRPr lang="en-US" dirty="0"/>
          </a:p>
        </p:txBody>
      </p:sp>
    </p:spTree>
    <p:extLst>
      <p:ext uri="{BB962C8B-B14F-4D97-AF65-F5344CB8AC3E}">
        <p14:creationId xmlns:p14="http://schemas.microsoft.com/office/powerpoint/2010/main" val="1387654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005" y="3731816"/>
            <a:ext cx="7086600" cy="850900"/>
          </a:xfrm>
        </p:spPr>
        <p:txBody>
          <a:bodyPr/>
          <a:lstStyle/>
          <a:p>
            <a:r>
              <a:rPr lang="en-US" dirty="0" smtClean="0">
                <a:solidFill>
                  <a:srgbClr val="000090"/>
                </a:solidFill>
              </a:rPr>
              <a:t>Identifying Surface </a:t>
            </a:r>
            <a:br>
              <a:rPr lang="en-US" dirty="0" smtClean="0">
                <a:solidFill>
                  <a:srgbClr val="000090"/>
                </a:solidFill>
              </a:rPr>
            </a:br>
            <a:r>
              <a:rPr lang="en-US" dirty="0" smtClean="0">
                <a:solidFill>
                  <a:srgbClr val="000090"/>
                </a:solidFill>
              </a:rPr>
              <a:t>Alphas with DCR</a:t>
            </a:r>
            <a:endParaRPr lang="en-US" dirty="0">
              <a:solidFill>
                <a:srgbClr val="000090"/>
              </a:solidFill>
            </a:endParaRPr>
          </a:p>
        </p:txBody>
      </p:sp>
      <p:sp>
        <p:nvSpPr>
          <p:cNvPr id="3" name="Date Placeholder 2"/>
          <p:cNvSpPr>
            <a:spLocks noGrp="1"/>
          </p:cNvSpPr>
          <p:nvPr>
            <p:ph type="dt" sz="half" idx="10"/>
          </p:nvPr>
        </p:nvSpPr>
        <p:spPr/>
        <p:txBody>
          <a:bodyPr/>
          <a:lstStyle/>
          <a:p>
            <a:pPr>
              <a:defRPr/>
            </a:pPr>
            <a:fld id="{741AD495-710E-5543-9232-BA57936E0A56}" type="datetime1">
              <a:rPr lang="en-US" smtClean="0"/>
              <a:t>8/3/17</a:t>
            </a:fld>
            <a:endParaRPr lang="en-US"/>
          </a:p>
        </p:txBody>
      </p:sp>
      <p:sp>
        <p:nvSpPr>
          <p:cNvPr id="5" name="Slide Number Placeholder 4"/>
          <p:cNvSpPr>
            <a:spLocks noGrp="1"/>
          </p:cNvSpPr>
          <p:nvPr>
            <p:ph type="sldNum" sz="quarter" idx="12"/>
          </p:nvPr>
        </p:nvSpPr>
        <p:spPr/>
        <p:txBody>
          <a:bodyPr/>
          <a:lstStyle/>
          <a:p>
            <a:pPr>
              <a:defRPr/>
            </a:pPr>
            <a:fld id="{7A39B974-3588-ED4E-A4FA-184896E5ADC9}" type="slidenum">
              <a:rPr lang="en-US" smtClean="0"/>
              <a:pPr>
                <a:defRPr/>
              </a:pPr>
              <a:t>21</a:t>
            </a:fld>
            <a:endParaRPr lang="en-US"/>
          </a:p>
        </p:txBody>
      </p:sp>
    </p:spTree>
    <p:extLst>
      <p:ext uri="{BB962C8B-B14F-4D97-AF65-F5344CB8AC3E}">
        <p14:creationId xmlns:p14="http://schemas.microsoft.com/office/powerpoint/2010/main" val="34809260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_DS1to4_noA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70" y="1713782"/>
            <a:ext cx="5522898" cy="3972611"/>
          </a:xfrm>
          <a:prstGeom prst="rect">
            <a:avLst/>
          </a:prstGeom>
        </p:spPr>
      </p:pic>
      <p:pic>
        <p:nvPicPr>
          <p:cNvPr id="8" name="Picture 7" descr="E_DS1to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0" y="1713782"/>
            <a:ext cx="5522899" cy="3972611"/>
          </a:xfrm>
          <a:prstGeom prst="rect">
            <a:avLst/>
          </a:prstGeom>
        </p:spPr>
      </p:pic>
      <p:pic>
        <p:nvPicPr>
          <p:cNvPr id="6" name="Picture 5" descr="E_DS1to4_w2n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70" y="1713782"/>
            <a:ext cx="5522899" cy="3972611"/>
          </a:xfrm>
          <a:prstGeom prst="rect">
            <a:avLst/>
          </a:prstGeom>
        </p:spPr>
      </p:pic>
      <p:sp>
        <p:nvSpPr>
          <p:cNvPr id="7" name="TextBox 6"/>
          <p:cNvSpPr txBox="1"/>
          <p:nvPr/>
        </p:nvSpPr>
        <p:spPr>
          <a:xfrm>
            <a:off x="814963" y="1697340"/>
            <a:ext cx="4244956" cy="461665"/>
          </a:xfrm>
          <a:prstGeom prst="rect">
            <a:avLst/>
          </a:prstGeom>
          <a:noFill/>
        </p:spPr>
        <p:txBody>
          <a:bodyPr wrap="square" rtlCol="0">
            <a:spAutoFit/>
          </a:bodyPr>
          <a:lstStyle/>
          <a:p>
            <a:r>
              <a:rPr lang="en-US" sz="2400" dirty="0" smtClean="0">
                <a:latin typeface="Franklin Gothic Book"/>
                <a:cs typeface="Franklin Gothic Book"/>
              </a:rPr>
              <a:t>The Preliminary MJD Spectrum</a:t>
            </a:r>
            <a:endParaRPr lang="en-US" sz="2400" dirty="0">
              <a:latin typeface="Franklin Gothic Book"/>
              <a:cs typeface="Franklin Gothic Book"/>
            </a:endParaRPr>
          </a:p>
        </p:txBody>
      </p:sp>
      <p:grpSp>
        <p:nvGrpSpPr>
          <p:cNvPr id="16" name="Group 15"/>
          <p:cNvGrpSpPr/>
          <p:nvPr/>
        </p:nvGrpSpPr>
        <p:grpSpPr>
          <a:xfrm>
            <a:off x="2637589" y="2320530"/>
            <a:ext cx="2281226" cy="461665"/>
            <a:chOff x="6149892" y="2304620"/>
            <a:chExt cx="2281226" cy="461665"/>
          </a:xfrm>
        </p:grpSpPr>
        <p:cxnSp>
          <p:nvCxnSpPr>
            <p:cNvPr id="9" name="Straight Connector 8"/>
            <p:cNvCxnSpPr/>
            <p:nvPr/>
          </p:nvCxnSpPr>
          <p:spPr>
            <a:xfrm>
              <a:off x="6149892" y="2492748"/>
              <a:ext cx="517391"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49598" y="2304620"/>
              <a:ext cx="1681520" cy="461665"/>
            </a:xfrm>
            <a:prstGeom prst="rect">
              <a:avLst/>
            </a:prstGeom>
            <a:noFill/>
          </p:spPr>
          <p:txBody>
            <a:bodyPr wrap="square" rtlCol="0">
              <a:spAutoFit/>
            </a:bodyPr>
            <a:lstStyle/>
            <a:p>
              <a:r>
                <a:rPr lang="en-US" sz="1200" dirty="0" smtClean="0">
                  <a:latin typeface="Franklin Gothic Book"/>
                  <a:cs typeface="Franklin Gothic Book"/>
                </a:rPr>
                <a:t>With data cleaning, </a:t>
              </a:r>
              <a:r>
                <a:rPr lang="en-US" sz="1200" dirty="0" err="1" smtClean="0">
                  <a:latin typeface="Franklin Gothic Book"/>
                  <a:cs typeface="Franklin Gothic Book"/>
                </a:rPr>
                <a:t>muon</a:t>
              </a:r>
              <a:r>
                <a:rPr lang="en-US" sz="1200" dirty="0" smtClean="0">
                  <a:latin typeface="Franklin Gothic Book"/>
                  <a:cs typeface="Franklin Gothic Book"/>
                </a:rPr>
                <a:t>, and </a:t>
              </a:r>
              <a:r>
                <a:rPr lang="en-US" sz="1200" dirty="0" err="1" smtClean="0">
                  <a:latin typeface="Franklin Gothic Book"/>
                  <a:cs typeface="Franklin Gothic Book"/>
                </a:rPr>
                <a:t>mult</a:t>
              </a:r>
              <a:r>
                <a:rPr lang="en-US" sz="1200" dirty="0" smtClean="0">
                  <a:latin typeface="Franklin Gothic Book"/>
                  <a:cs typeface="Franklin Gothic Book"/>
                </a:rPr>
                <a:t>. cuts</a:t>
              </a:r>
              <a:endParaRPr lang="en-US" sz="1200" dirty="0">
                <a:latin typeface="Franklin Gothic Book"/>
                <a:cs typeface="Franklin Gothic Book"/>
              </a:endParaRPr>
            </a:p>
          </p:txBody>
        </p:sp>
      </p:grpSp>
      <p:grpSp>
        <p:nvGrpSpPr>
          <p:cNvPr id="17" name="Group 16"/>
          <p:cNvGrpSpPr/>
          <p:nvPr/>
        </p:nvGrpSpPr>
        <p:grpSpPr>
          <a:xfrm>
            <a:off x="2648414" y="2854182"/>
            <a:ext cx="2281226" cy="276999"/>
            <a:chOff x="6160717" y="2906924"/>
            <a:chExt cx="2281226" cy="276999"/>
          </a:xfrm>
        </p:grpSpPr>
        <p:cxnSp>
          <p:nvCxnSpPr>
            <p:cNvPr id="11" name="Straight Connector 10"/>
            <p:cNvCxnSpPr/>
            <p:nvPr/>
          </p:nvCxnSpPr>
          <p:spPr>
            <a:xfrm>
              <a:off x="6160717" y="3048020"/>
              <a:ext cx="517391" cy="0"/>
            </a:xfrm>
            <a:prstGeom prst="line">
              <a:avLst/>
            </a:prstGeom>
            <a:ln w="38100" cmpd="sng">
              <a:solidFill>
                <a:srgbClr val="0000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60423" y="2906924"/>
              <a:ext cx="1681520" cy="276999"/>
            </a:xfrm>
            <a:prstGeom prst="rect">
              <a:avLst/>
            </a:prstGeom>
            <a:noFill/>
          </p:spPr>
          <p:txBody>
            <a:bodyPr wrap="square" rtlCol="0">
              <a:spAutoFit/>
            </a:bodyPr>
            <a:lstStyle/>
            <a:p>
              <a:r>
                <a:rPr lang="en-US" sz="1200" dirty="0" smtClean="0">
                  <a:latin typeface="Franklin Gothic Book"/>
                  <a:cs typeface="Franklin Gothic Book"/>
                </a:rPr>
                <a:t>+ MSE rejection</a:t>
              </a:r>
              <a:endParaRPr lang="en-US" sz="1200" dirty="0">
                <a:latin typeface="Franklin Gothic Book"/>
                <a:cs typeface="Franklin Gothic Book"/>
              </a:endParaRPr>
            </a:p>
          </p:txBody>
        </p:sp>
      </p:grpSp>
      <p:grpSp>
        <p:nvGrpSpPr>
          <p:cNvPr id="18" name="Group 17"/>
          <p:cNvGrpSpPr/>
          <p:nvPr/>
        </p:nvGrpSpPr>
        <p:grpSpPr>
          <a:xfrm>
            <a:off x="2641797" y="3283581"/>
            <a:ext cx="2281226" cy="276999"/>
            <a:chOff x="6160717" y="2906924"/>
            <a:chExt cx="2281226" cy="276999"/>
          </a:xfrm>
        </p:grpSpPr>
        <p:cxnSp>
          <p:nvCxnSpPr>
            <p:cNvPr id="19" name="Straight Connector 18"/>
            <p:cNvCxnSpPr/>
            <p:nvPr/>
          </p:nvCxnSpPr>
          <p:spPr>
            <a:xfrm>
              <a:off x="6160717" y="3048020"/>
              <a:ext cx="517391"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760423" y="2906924"/>
              <a:ext cx="1681520" cy="276999"/>
            </a:xfrm>
            <a:prstGeom prst="rect">
              <a:avLst/>
            </a:prstGeom>
            <a:noFill/>
          </p:spPr>
          <p:txBody>
            <a:bodyPr wrap="square" rtlCol="0">
              <a:spAutoFit/>
            </a:bodyPr>
            <a:lstStyle/>
            <a:p>
              <a:r>
                <a:rPr lang="en-US" sz="1200" dirty="0" smtClean="0">
                  <a:latin typeface="Franklin Gothic Book"/>
                  <a:cs typeface="Franklin Gothic Book"/>
                </a:rPr>
                <a:t>2</a:t>
              </a:r>
              <a:r>
                <a:rPr lang="el-GR" sz="1200" dirty="0" smtClean="0">
                  <a:latin typeface="Franklin Gothic Book"/>
                  <a:cs typeface="Franklin Gothic Book"/>
                </a:rPr>
                <a:t>νββ</a:t>
              </a:r>
              <a:endParaRPr lang="en-US" sz="1200" dirty="0">
                <a:latin typeface="Franklin Gothic Book"/>
                <a:cs typeface="Franklin Gothic Book"/>
              </a:endParaRPr>
            </a:p>
          </p:txBody>
        </p:sp>
      </p:grpSp>
      <p:sp>
        <p:nvSpPr>
          <p:cNvPr id="2" name="Title 1"/>
          <p:cNvSpPr>
            <a:spLocks noGrp="1"/>
          </p:cNvSpPr>
          <p:nvPr>
            <p:ph type="title"/>
          </p:nvPr>
        </p:nvSpPr>
        <p:spPr/>
        <p:txBody>
          <a:bodyPr/>
          <a:lstStyle/>
          <a:p>
            <a:r>
              <a:rPr lang="el-GR" dirty="0" smtClean="0">
                <a:solidFill>
                  <a:srgbClr val="000090"/>
                </a:solidFill>
              </a:rPr>
              <a:t>α</a:t>
            </a:r>
            <a:r>
              <a:rPr lang="en-US" dirty="0">
                <a:solidFill>
                  <a:srgbClr val="000090"/>
                </a:solidFill>
              </a:rPr>
              <a:t> </a:t>
            </a:r>
            <a:r>
              <a:rPr lang="en-US" dirty="0" smtClean="0">
                <a:solidFill>
                  <a:srgbClr val="000090"/>
                </a:solidFill>
              </a:rPr>
              <a:t>Background in MJD</a:t>
            </a:r>
            <a:endParaRPr lang="en-US" dirty="0">
              <a:solidFill>
                <a:srgbClr val="000090"/>
              </a:solidFill>
            </a:endParaRPr>
          </a:p>
        </p:txBody>
      </p:sp>
      <p:sp>
        <p:nvSpPr>
          <p:cNvPr id="3" name="Content Placeholder 2"/>
          <p:cNvSpPr>
            <a:spLocks noGrp="1"/>
          </p:cNvSpPr>
          <p:nvPr>
            <p:ph idx="1"/>
          </p:nvPr>
        </p:nvSpPr>
        <p:spPr>
          <a:xfrm>
            <a:off x="5455529" y="1605200"/>
            <a:ext cx="3093982" cy="4740700"/>
          </a:xfrm>
        </p:spPr>
        <p:txBody>
          <a:bodyPr/>
          <a:lstStyle/>
          <a:p>
            <a:r>
              <a:rPr lang="en-US" sz="2800" dirty="0" smtClean="0">
                <a:latin typeface="Franklin Gothic Book"/>
                <a:cs typeface="Franklin Gothic Book"/>
              </a:rPr>
              <a:t>Clear </a:t>
            </a:r>
            <a:r>
              <a:rPr lang="en-US" sz="2800" baseline="30000" dirty="0" smtClean="0">
                <a:latin typeface="Franklin Gothic Book"/>
                <a:cs typeface="Franklin Gothic Book"/>
              </a:rPr>
              <a:t>210</a:t>
            </a:r>
            <a:r>
              <a:rPr lang="en-US" sz="2800" dirty="0" smtClean="0">
                <a:latin typeface="Franklin Gothic Book"/>
                <a:cs typeface="Franklin Gothic Book"/>
              </a:rPr>
              <a:t>Po peak</a:t>
            </a:r>
          </a:p>
          <a:p>
            <a:r>
              <a:rPr lang="en-US" sz="2800" dirty="0" smtClean="0">
                <a:latin typeface="Franklin Gothic Book"/>
                <a:cs typeface="Franklin Gothic Book"/>
              </a:rPr>
              <a:t>Extra structure below 3 MeV</a:t>
            </a:r>
          </a:p>
          <a:p>
            <a:r>
              <a:rPr lang="en-US" sz="2800" dirty="0" smtClean="0">
                <a:latin typeface="Franklin Gothic Book"/>
                <a:cs typeface="Franklin Gothic Book"/>
              </a:rPr>
              <a:t>ROI backgrounds far above level expected from assay</a:t>
            </a:r>
          </a:p>
          <a:p>
            <a:r>
              <a:rPr lang="en-US" sz="2800" dirty="0" smtClean="0">
                <a:latin typeface="Franklin Gothic Book"/>
                <a:cs typeface="Franklin Gothic Book"/>
              </a:rPr>
              <a:t>Dominant background in ROI</a:t>
            </a:r>
            <a:endParaRPr lang="en-US" sz="28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F62799CD-8A8F-1246-B14D-67FD38E88DBE}" type="datetime1">
              <a:rPr lang="en-US" smtClean="0"/>
              <a:t>8/3/17</a:t>
            </a:fld>
            <a:endParaRPr lang="en-US"/>
          </a:p>
        </p:txBody>
      </p:sp>
      <p:sp>
        <p:nvSpPr>
          <p:cNvPr id="15" name="Slide Number Placeholder 14"/>
          <p:cNvSpPr>
            <a:spLocks noGrp="1"/>
          </p:cNvSpPr>
          <p:nvPr>
            <p:ph type="sldNum" sz="quarter" idx="12"/>
          </p:nvPr>
        </p:nvSpPr>
        <p:spPr/>
        <p:txBody>
          <a:bodyPr/>
          <a:lstStyle/>
          <a:p>
            <a:pPr>
              <a:defRPr/>
            </a:pPr>
            <a:fld id="{A69DFFF7-9D80-8947-9405-CF6E9E218F4B}" type="slidenum">
              <a:rPr lang="en-US" smtClean="0"/>
              <a:pPr>
                <a:defRPr/>
              </a:pPr>
              <a:t>22</a:t>
            </a:fld>
            <a:endParaRPr lang="en-US" dirty="0"/>
          </a:p>
        </p:txBody>
      </p:sp>
    </p:spTree>
    <p:extLst>
      <p:ext uri="{BB962C8B-B14F-4D97-AF65-F5344CB8AC3E}">
        <p14:creationId xmlns:p14="http://schemas.microsoft.com/office/powerpoint/2010/main" val="2374069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GERDA’s </a:t>
            </a:r>
            <a:r>
              <a:rPr lang="el-GR" dirty="0" smtClean="0">
                <a:solidFill>
                  <a:srgbClr val="000090"/>
                </a:solidFill>
              </a:rPr>
              <a:t>α</a:t>
            </a:r>
            <a:r>
              <a:rPr lang="en-US" dirty="0">
                <a:solidFill>
                  <a:srgbClr val="000090"/>
                </a:solidFill>
              </a:rPr>
              <a:t> </a:t>
            </a:r>
            <a:r>
              <a:rPr lang="en-US" dirty="0" smtClean="0">
                <a:solidFill>
                  <a:srgbClr val="000090"/>
                </a:solidFill>
              </a:rPr>
              <a:t>Background</a:t>
            </a:r>
            <a:endParaRPr lang="en-US" dirty="0">
              <a:solidFill>
                <a:srgbClr val="000090"/>
              </a:solidFill>
            </a:endParaRPr>
          </a:p>
        </p:txBody>
      </p:sp>
      <p:sp>
        <p:nvSpPr>
          <p:cNvPr id="3" name="Content Placeholder 2"/>
          <p:cNvSpPr>
            <a:spLocks noGrp="1"/>
          </p:cNvSpPr>
          <p:nvPr>
            <p:ph idx="1"/>
          </p:nvPr>
        </p:nvSpPr>
        <p:spPr>
          <a:xfrm>
            <a:off x="457201" y="1385464"/>
            <a:ext cx="4323108" cy="3505968"/>
          </a:xfrm>
        </p:spPr>
        <p:txBody>
          <a:bodyPr/>
          <a:lstStyle/>
          <a:p>
            <a:r>
              <a:rPr lang="en-US" sz="2400" dirty="0" smtClean="0">
                <a:latin typeface="Franklin Gothic Book"/>
                <a:cs typeface="Franklin Gothic Book"/>
              </a:rPr>
              <a:t>Approx. 1/2 of ROI events after </a:t>
            </a:r>
            <a:r>
              <a:rPr lang="en-US" sz="2400" dirty="0" err="1" smtClean="0">
                <a:latin typeface="Franklin Gothic Book"/>
                <a:cs typeface="Franklin Gothic Book"/>
              </a:rPr>
              <a:t>LAr</a:t>
            </a:r>
            <a:r>
              <a:rPr lang="en-US" sz="2400" dirty="0" smtClean="0">
                <a:latin typeface="Franklin Gothic Book"/>
                <a:cs typeface="Franklin Gothic Book"/>
              </a:rPr>
              <a:t> veto</a:t>
            </a:r>
          </a:p>
          <a:p>
            <a:r>
              <a:rPr lang="en-US" sz="2400" dirty="0" smtClean="0">
                <a:latin typeface="Franklin Gothic Book"/>
                <a:cs typeface="Franklin Gothic Book"/>
              </a:rPr>
              <a:t>Not </a:t>
            </a:r>
            <a:r>
              <a:rPr lang="en-US" sz="2400" baseline="30000" dirty="0" smtClean="0">
                <a:latin typeface="Franklin Gothic Book"/>
                <a:cs typeface="Franklin Gothic Book"/>
              </a:rPr>
              <a:t>210</a:t>
            </a:r>
            <a:r>
              <a:rPr lang="en-US" sz="2400" dirty="0" smtClean="0">
                <a:latin typeface="Franklin Gothic Book"/>
                <a:cs typeface="Franklin Gothic Book"/>
              </a:rPr>
              <a:t>Pb supported, </a:t>
            </a:r>
          </a:p>
          <a:p>
            <a:pPr lvl="1">
              <a:buFont typeface="Wingdings" charset="2"/>
              <a:buChar char="Ø"/>
            </a:pPr>
            <a:r>
              <a:rPr lang="en-US" sz="2000" dirty="0" smtClean="0">
                <a:latin typeface="Franklin Gothic Book"/>
                <a:cs typeface="Franklin Gothic Book"/>
              </a:rPr>
              <a:t>t</a:t>
            </a:r>
            <a:r>
              <a:rPr lang="en-US" sz="2000" baseline="-25000" dirty="0" smtClean="0">
                <a:latin typeface="Franklin Gothic Book"/>
                <a:cs typeface="Franklin Gothic Book"/>
              </a:rPr>
              <a:t>1/2</a:t>
            </a:r>
            <a:r>
              <a:rPr lang="en-US" sz="2000" dirty="0" smtClean="0">
                <a:latin typeface="Franklin Gothic Book"/>
                <a:cs typeface="Franklin Gothic Book"/>
              </a:rPr>
              <a:t> = 138 days</a:t>
            </a:r>
          </a:p>
          <a:p>
            <a:r>
              <a:rPr lang="en-US" sz="2400" dirty="0" smtClean="0">
                <a:latin typeface="Franklin Gothic Book"/>
                <a:cs typeface="Franklin Gothic Book"/>
              </a:rPr>
              <a:t>Smaller </a:t>
            </a:r>
            <a:r>
              <a:rPr lang="en-US" sz="2400" dirty="0" err="1" smtClean="0">
                <a:latin typeface="Franklin Gothic Book"/>
                <a:cs typeface="Franklin Gothic Book"/>
              </a:rPr>
              <a:t>passivated</a:t>
            </a:r>
            <a:r>
              <a:rPr lang="en-US" sz="2400" dirty="0" smtClean="0">
                <a:latin typeface="Franklin Gothic Book"/>
                <a:cs typeface="Franklin Gothic Book"/>
              </a:rPr>
              <a:t> surface</a:t>
            </a:r>
            <a:endParaRPr lang="en-US" sz="2400" dirty="0">
              <a:latin typeface="Wingdings"/>
              <a:ea typeface="Wingdings"/>
              <a:cs typeface="Wingdings"/>
              <a:sym typeface="Wingdings"/>
            </a:endParaRPr>
          </a:p>
          <a:p>
            <a:pPr lvl="1">
              <a:buFont typeface="Wingdings" charset="2"/>
              <a:buChar char="Ø"/>
            </a:pPr>
            <a:r>
              <a:rPr lang="en-US" sz="2000" dirty="0" smtClean="0">
                <a:latin typeface="Franklin Gothic Book"/>
                <a:cs typeface="Franklin Gothic Book"/>
                <a:sym typeface="Wingdings"/>
              </a:rPr>
              <a:t>Fewer </a:t>
            </a:r>
            <a:r>
              <a:rPr lang="el-GR" sz="2000" dirty="0" smtClean="0">
                <a:latin typeface="Franklin Gothic Book"/>
                <a:cs typeface="Franklin Gothic Book"/>
                <a:sym typeface="Wingdings"/>
              </a:rPr>
              <a:t>α</a:t>
            </a:r>
            <a:r>
              <a:rPr lang="en-US" sz="2000" dirty="0" smtClean="0">
                <a:latin typeface="Franklin Gothic Book"/>
                <a:cs typeface="Franklin Gothic Book"/>
                <a:sym typeface="Wingdings"/>
              </a:rPr>
              <a:t> events</a:t>
            </a:r>
          </a:p>
          <a:p>
            <a:pPr lvl="1">
              <a:buFont typeface="Wingdings" charset="2"/>
              <a:buChar char="Ø"/>
            </a:pPr>
            <a:r>
              <a:rPr lang="en-US" sz="2000" dirty="0" smtClean="0">
                <a:latin typeface="Franklin Gothic Book"/>
                <a:cs typeface="Franklin Gothic Book"/>
                <a:sym typeface="Wingdings"/>
              </a:rPr>
              <a:t>All </a:t>
            </a:r>
            <a:r>
              <a:rPr lang="en-US" sz="2000" dirty="0" err="1" smtClean="0">
                <a:latin typeface="Franklin Gothic Book"/>
                <a:cs typeface="Franklin Gothic Book"/>
                <a:sym typeface="Wingdings"/>
              </a:rPr>
              <a:t>passivated</a:t>
            </a:r>
            <a:r>
              <a:rPr lang="en-US" sz="2000" dirty="0" smtClean="0">
                <a:latin typeface="Franklin Gothic Book"/>
                <a:cs typeface="Franklin Gothic Book"/>
                <a:sym typeface="Wingdings"/>
              </a:rPr>
              <a:t> surface events have high A/E</a:t>
            </a:r>
          </a:p>
        </p:txBody>
      </p:sp>
      <p:sp>
        <p:nvSpPr>
          <p:cNvPr id="4" name="Date Placeholder 3"/>
          <p:cNvSpPr>
            <a:spLocks noGrp="1"/>
          </p:cNvSpPr>
          <p:nvPr>
            <p:ph type="dt" sz="half" idx="10"/>
          </p:nvPr>
        </p:nvSpPr>
        <p:spPr>
          <a:xfrm>
            <a:off x="433682" y="6356350"/>
            <a:ext cx="2133600" cy="365125"/>
          </a:xfrm>
        </p:spPr>
        <p:txBody>
          <a:bodyPr/>
          <a:lstStyle/>
          <a:p>
            <a:pPr>
              <a:defRPr/>
            </a:pPr>
            <a:fld id="{E2CD3BE4-911C-834A-A815-0C9A00CD2A76}" type="datetime1">
              <a:rPr lang="en-US" smtClean="0"/>
              <a:t>8/3/17</a:t>
            </a:fld>
            <a:endParaRPr lang="en-US"/>
          </a:p>
        </p:txBody>
      </p:sp>
      <p:pic>
        <p:nvPicPr>
          <p:cNvPr id="6" name="Picture 5" descr="GERDA_a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612" y="1768811"/>
            <a:ext cx="3808931" cy="4133832"/>
          </a:xfrm>
          <a:prstGeom prst="rect">
            <a:avLst/>
          </a:prstGeom>
        </p:spPr>
      </p:pic>
      <p:sp>
        <p:nvSpPr>
          <p:cNvPr id="7" name="TextBox 6"/>
          <p:cNvSpPr txBox="1"/>
          <p:nvPr/>
        </p:nvSpPr>
        <p:spPr>
          <a:xfrm>
            <a:off x="5220949" y="6027119"/>
            <a:ext cx="3798113" cy="707886"/>
          </a:xfrm>
          <a:prstGeom prst="rect">
            <a:avLst/>
          </a:prstGeom>
          <a:noFill/>
        </p:spPr>
        <p:txBody>
          <a:bodyPr wrap="square" rtlCol="0">
            <a:spAutoFit/>
          </a:bodyPr>
          <a:lstStyle/>
          <a:p>
            <a:r>
              <a:rPr lang="en-US" sz="1000" dirty="0" smtClean="0">
                <a:solidFill>
                  <a:schemeClr val="bg1">
                    <a:lumMod val="50000"/>
                  </a:schemeClr>
                </a:solidFill>
              </a:rPr>
              <a:t>The </a:t>
            </a:r>
            <a:r>
              <a:rPr lang="en-US" sz="1000" dirty="0">
                <a:solidFill>
                  <a:schemeClr val="bg1">
                    <a:lumMod val="50000"/>
                  </a:schemeClr>
                </a:solidFill>
              </a:rPr>
              <a:t>GERDA Collaboration. Background-free search for neutrinoless double-decay of </a:t>
            </a:r>
            <a:r>
              <a:rPr lang="en-US" sz="1000" baseline="30000" dirty="0" smtClean="0">
                <a:solidFill>
                  <a:schemeClr val="bg1">
                    <a:lumMod val="50000"/>
                  </a:schemeClr>
                </a:solidFill>
              </a:rPr>
              <a:t>76</a:t>
            </a:r>
            <a:r>
              <a:rPr lang="en-US" sz="1000" dirty="0" smtClean="0">
                <a:solidFill>
                  <a:schemeClr val="bg1">
                    <a:lumMod val="50000"/>
                  </a:schemeClr>
                </a:solidFill>
              </a:rPr>
              <a:t>Ge </a:t>
            </a:r>
            <a:r>
              <a:rPr lang="en-US" sz="1000" dirty="0">
                <a:solidFill>
                  <a:schemeClr val="bg1">
                    <a:lumMod val="50000"/>
                  </a:schemeClr>
                </a:solidFill>
              </a:rPr>
              <a:t>with </a:t>
            </a:r>
            <a:r>
              <a:rPr lang="en-US" sz="1000" dirty="0" smtClean="0">
                <a:solidFill>
                  <a:schemeClr val="bg1">
                    <a:lumMod val="50000"/>
                  </a:schemeClr>
                </a:solidFill>
              </a:rPr>
              <a:t>GERDA. </a:t>
            </a:r>
            <a:r>
              <a:rPr lang="en-US" sz="1000" dirty="0">
                <a:solidFill>
                  <a:schemeClr val="bg1">
                    <a:lumMod val="50000"/>
                  </a:schemeClr>
                </a:solidFill>
              </a:rPr>
              <a:t>Nature, 544(7648):47–52, 04 2017. </a:t>
            </a:r>
          </a:p>
          <a:p>
            <a:r>
              <a:rPr lang="en-US" sz="1000" dirty="0" smtClean="0">
                <a:solidFill>
                  <a:schemeClr val="bg1">
                    <a:lumMod val="50000"/>
                  </a:schemeClr>
                </a:solidFill>
              </a:rPr>
              <a:t> </a:t>
            </a:r>
            <a:endParaRPr lang="en-US" sz="1000" dirty="0">
              <a:solidFill>
                <a:schemeClr val="bg1">
                  <a:lumMod val="50000"/>
                </a:schemeClr>
              </a:solidFill>
            </a:endParaRPr>
          </a:p>
        </p:txBody>
      </p:sp>
      <p:sp>
        <p:nvSpPr>
          <p:cNvPr id="34" name="TextBox 33"/>
          <p:cNvSpPr txBox="1"/>
          <p:nvPr/>
        </p:nvSpPr>
        <p:spPr>
          <a:xfrm rot="16200000">
            <a:off x="3940913" y="2855125"/>
            <a:ext cx="2017346" cy="338554"/>
          </a:xfrm>
          <a:prstGeom prst="rect">
            <a:avLst/>
          </a:prstGeom>
          <a:solidFill>
            <a:schemeClr val="bg1"/>
          </a:solidFill>
        </p:spPr>
        <p:txBody>
          <a:bodyPr wrap="square" rtlCol="0">
            <a:spAutoFit/>
          </a:bodyPr>
          <a:lstStyle/>
          <a:p>
            <a:pPr algn="ctr"/>
            <a:r>
              <a:rPr lang="en-US" sz="1600" dirty="0" smtClean="0">
                <a:latin typeface="Franklin Gothic Book"/>
                <a:cs typeface="Franklin Gothic Book"/>
              </a:rPr>
              <a:t>A/E</a:t>
            </a:r>
            <a:endParaRPr lang="en-US" sz="1600" dirty="0">
              <a:latin typeface="Franklin Gothic Book"/>
              <a:cs typeface="Franklin Gothic Book"/>
            </a:endParaRPr>
          </a:p>
        </p:txBody>
      </p:sp>
      <p:sp>
        <p:nvSpPr>
          <p:cNvPr id="35" name="TextBox 34"/>
          <p:cNvSpPr txBox="1"/>
          <p:nvPr/>
        </p:nvSpPr>
        <p:spPr>
          <a:xfrm rot="16200000">
            <a:off x="3940913" y="4650152"/>
            <a:ext cx="2017346" cy="338554"/>
          </a:xfrm>
          <a:prstGeom prst="rect">
            <a:avLst/>
          </a:prstGeom>
          <a:solidFill>
            <a:schemeClr val="bg1"/>
          </a:solidFill>
        </p:spPr>
        <p:txBody>
          <a:bodyPr wrap="square" rtlCol="0">
            <a:spAutoFit/>
          </a:bodyPr>
          <a:lstStyle/>
          <a:p>
            <a:pPr algn="ctr"/>
            <a:r>
              <a:rPr lang="en-US" sz="1600" dirty="0" smtClean="0">
                <a:latin typeface="Franklin Gothic Book"/>
                <a:cs typeface="Franklin Gothic Book"/>
              </a:rPr>
              <a:t>Counts</a:t>
            </a:r>
            <a:endParaRPr lang="en-US" sz="1600" dirty="0">
              <a:latin typeface="Franklin Gothic Book"/>
              <a:cs typeface="Franklin Gothic Book"/>
            </a:endParaRPr>
          </a:p>
        </p:txBody>
      </p:sp>
      <p:sp>
        <p:nvSpPr>
          <p:cNvPr id="36" name="TextBox 35"/>
          <p:cNvSpPr txBox="1"/>
          <p:nvPr/>
        </p:nvSpPr>
        <p:spPr>
          <a:xfrm>
            <a:off x="5315022" y="1467768"/>
            <a:ext cx="3092580" cy="369332"/>
          </a:xfrm>
          <a:prstGeom prst="rect">
            <a:avLst/>
          </a:prstGeom>
          <a:noFill/>
        </p:spPr>
        <p:txBody>
          <a:bodyPr wrap="square" rtlCol="0">
            <a:spAutoFit/>
          </a:bodyPr>
          <a:lstStyle/>
          <a:p>
            <a:r>
              <a:rPr lang="en-US" dirty="0" smtClean="0"/>
              <a:t>GERDA Spectrum and PSD</a:t>
            </a:r>
            <a:endParaRPr lang="en-US" dirty="0"/>
          </a:p>
        </p:txBody>
      </p:sp>
      <p:cxnSp>
        <p:nvCxnSpPr>
          <p:cNvPr id="38" name="Straight Connector 37"/>
          <p:cNvCxnSpPr/>
          <p:nvPr/>
        </p:nvCxnSpPr>
        <p:spPr>
          <a:xfrm>
            <a:off x="5267985" y="3127695"/>
            <a:ext cx="3210171" cy="0"/>
          </a:xfrm>
          <a:prstGeom prst="line">
            <a:avLst/>
          </a:prstGeom>
          <a:ln w="19050" cmpd="sng">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5267985" y="3033171"/>
            <a:ext cx="3210171" cy="0"/>
          </a:xfrm>
          <a:prstGeom prst="line">
            <a:avLst/>
          </a:prstGeom>
          <a:ln w="19050" cmpd="sng">
            <a:solidFill>
              <a:srgbClr val="0000FF"/>
            </a:solidFill>
            <a:prstDash val="dash"/>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5868904" y="5709848"/>
            <a:ext cx="2017346" cy="338554"/>
          </a:xfrm>
          <a:prstGeom prst="rect">
            <a:avLst/>
          </a:prstGeom>
          <a:solidFill>
            <a:schemeClr val="bg1"/>
          </a:solidFill>
        </p:spPr>
        <p:txBody>
          <a:bodyPr wrap="square" rtlCol="0">
            <a:spAutoFit/>
          </a:bodyPr>
          <a:lstStyle/>
          <a:p>
            <a:pPr algn="ctr"/>
            <a:r>
              <a:rPr lang="en-US" sz="1600" dirty="0" smtClean="0">
                <a:latin typeface="Franklin Gothic Book"/>
                <a:cs typeface="Franklin Gothic Book"/>
              </a:rPr>
              <a:t>Energy (</a:t>
            </a:r>
            <a:r>
              <a:rPr lang="en-US" sz="1600" dirty="0" err="1" smtClean="0">
                <a:latin typeface="Franklin Gothic Book"/>
                <a:cs typeface="Franklin Gothic Book"/>
              </a:rPr>
              <a:t>keV</a:t>
            </a:r>
            <a:r>
              <a:rPr lang="en-US" sz="1600" dirty="0" smtClean="0">
                <a:latin typeface="Franklin Gothic Book"/>
                <a:cs typeface="Franklin Gothic Book"/>
              </a:rPr>
              <a:t>)</a:t>
            </a:r>
            <a:endParaRPr lang="en-US" sz="1600" dirty="0">
              <a:latin typeface="Franklin Gothic Book"/>
              <a:cs typeface="Franklin Gothic Book"/>
            </a:endParaRPr>
          </a:p>
        </p:txBody>
      </p:sp>
      <p:sp>
        <p:nvSpPr>
          <p:cNvPr id="42" name="Slide Number Placeholder 41"/>
          <p:cNvSpPr>
            <a:spLocks noGrp="1"/>
          </p:cNvSpPr>
          <p:nvPr>
            <p:ph type="sldNum" sz="quarter" idx="12"/>
          </p:nvPr>
        </p:nvSpPr>
        <p:spPr/>
        <p:txBody>
          <a:bodyPr/>
          <a:lstStyle/>
          <a:p>
            <a:pPr>
              <a:defRPr/>
            </a:pPr>
            <a:fld id="{A69DFFF7-9D80-8947-9405-CF6E9E218F4B}" type="slidenum">
              <a:rPr lang="en-US" smtClean="0"/>
              <a:pPr>
                <a:defRPr/>
              </a:pPr>
              <a:t>23</a:t>
            </a:fld>
            <a:endParaRPr lang="en-US" dirty="0"/>
          </a:p>
        </p:txBody>
      </p:sp>
      <p:sp>
        <p:nvSpPr>
          <p:cNvPr id="47" name="Oval 46"/>
          <p:cNvSpPr/>
          <p:nvPr/>
        </p:nvSpPr>
        <p:spPr>
          <a:xfrm>
            <a:off x="1528662" y="4973743"/>
            <a:ext cx="1364030" cy="1363957"/>
          </a:xfrm>
          <a:prstGeom prst="ellipse">
            <a:avLst/>
          </a:prstGeom>
          <a:solidFill>
            <a:schemeClr val="bg1">
              <a:lumMod val="6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Oval 47"/>
          <p:cNvSpPr/>
          <p:nvPr/>
        </p:nvSpPr>
        <p:spPr>
          <a:xfrm>
            <a:off x="3272822" y="4992393"/>
            <a:ext cx="1364030" cy="1363957"/>
          </a:xfrm>
          <a:prstGeom prst="ellipse">
            <a:avLst/>
          </a:prstGeom>
          <a:solidFill>
            <a:schemeClr val="bg1">
              <a:lumMod val="6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Oval 48"/>
          <p:cNvSpPr/>
          <p:nvPr/>
        </p:nvSpPr>
        <p:spPr>
          <a:xfrm>
            <a:off x="1563940" y="5009020"/>
            <a:ext cx="1281717" cy="1281648"/>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Oval 49"/>
          <p:cNvSpPr/>
          <p:nvPr/>
        </p:nvSpPr>
        <p:spPr>
          <a:xfrm>
            <a:off x="3719655" y="5444076"/>
            <a:ext cx="470350" cy="470325"/>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Oval 50"/>
          <p:cNvSpPr/>
          <p:nvPr/>
        </p:nvSpPr>
        <p:spPr>
          <a:xfrm>
            <a:off x="3790209" y="5525166"/>
            <a:ext cx="322349" cy="322332"/>
          </a:xfrm>
          <a:prstGeom prst="ellipse">
            <a:avLst/>
          </a:prstGeom>
          <a:solidFill>
            <a:srgbClr val="0000FF"/>
          </a:solidFill>
          <a:ln>
            <a:solidFill>
              <a:srgbClr val="0000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2143501" y="5615783"/>
            <a:ext cx="110149" cy="110143"/>
          </a:xfrm>
          <a:prstGeom prst="ellipse">
            <a:avLst/>
          </a:prstGeom>
          <a:solidFill>
            <a:srgbClr val="0000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TextBox 52"/>
          <p:cNvSpPr txBox="1"/>
          <p:nvPr/>
        </p:nvSpPr>
        <p:spPr>
          <a:xfrm>
            <a:off x="1528662" y="4559097"/>
            <a:ext cx="1364030" cy="369332"/>
          </a:xfrm>
          <a:prstGeom prst="rect">
            <a:avLst/>
          </a:prstGeom>
          <a:noFill/>
        </p:spPr>
        <p:txBody>
          <a:bodyPr wrap="square" rtlCol="0">
            <a:spAutoFit/>
          </a:bodyPr>
          <a:lstStyle/>
          <a:p>
            <a:pPr algn="ctr"/>
            <a:r>
              <a:rPr lang="en-US" dirty="0" smtClean="0"/>
              <a:t>ORTEC</a:t>
            </a:r>
            <a:endParaRPr lang="en-US" dirty="0"/>
          </a:p>
        </p:txBody>
      </p:sp>
      <p:sp>
        <p:nvSpPr>
          <p:cNvPr id="54" name="TextBox 53"/>
          <p:cNvSpPr txBox="1"/>
          <p:nvPr/>
        </p:nvSpPr>
        <p:spPr>
          <a:xfrm>
            <a:off x="3272822" y="4559097"/>
            <a:ext cx="1364030" cy="369332"/>
          </a:xfrm>
          <a:prstGeom prst="rect">
            <a:avLst/>
          </a:prstGeom>
          <a:noFill/>
        </p:spPr>
        <p:txBody>
          <a:bodyPr wrap="square" rtlCol="0">
            <a:spAutoFit/>
          </a:bodyPr>
          <a:lstStyle/>
          <a:p>
            <a:pPr algn="ctr"/>
            <a:r>
              <a:rPr lang="en-US" dirty="0" err="1" smtClean="0"/>
              <a:t>BEGe</a:t>
            </a:r>
            <a:endParaRPr lang="en-US" dirty="0"/>
          </a:p>
        </p:txBody>
      </p:sp>
      <p:sp>
        <p:nvSpPr>
          <p:cNvPr id="55" name="TextBox 54"/>
          <p:cNvSpPr txBox="1"/>
          <p:nvPr/>
        </p:nvSpPr>
        <p:spPr>
          <a:xfrm>
            <a:off x="129347" y="5185390"/>
            <a:ext cx="1340520" cy="923330"/>
          </a:xfrm>
          <a:prstGeom prst="rect">
            <a:avLst/>
          </a:prstGeom>
          <a:noFill/>
        </p:spPr>
        <p:txBody>
          <a:bodyPr wrap="square" rtlCol="0">
            <a:spAutoFit/>
          </a:bodyPr>
          <a:lstStyle/>
          <a:p>
            <a:pPr algn="r"/>
            <a:r>
              <a:rPr lang="en-US" dirty="0" smtClean="0">
                <a:solidFill>
                  <a:srgbClr val="646464"/>
                </a:solidFill>
              </a:rPr>
              <a:t>n+</a:t>
            </a:r>
          </a:p>
          <a:p>
            <a:pPr algn="r"/>
            <a:r>
              <a:rPr lang="en-US" dirty="0" err="1" smtClean="0">
                <a:solidFill>
                  <a:srgbClr val="FF0000"/>
                </a:solidFill>
              </a:rPr>
              <a:t>passivated</a:t>
            </a:r>
            <a:endParaRPr lang="en-US" dirty="0" smtClean="0">
              <a:solidFill>
                <a:srgbClr val="FF0000"/>
              </a:solidFill>
            </a:endParaRPr>
          </a:p>
          <a:p>
            <a:pPr algn="r"/>
            <a:r>
              <a:rPr lang="en-US" dirty="0" smtClean="0">
                <a:solidFill>
                  <a:srgbClr val="0000FF"/>
                </a:solidFill>
              </a:rPr>
              <a:t>p+</a:t>
            </a:r>
            <a:endParaRPr lang="en-US" dirty="0">
              <a:solidFill>
                <a:srgbClr val="0000FF"/>
              </a:solidFill>
            </a:endParaRPr>
          </a:p>
        </p:txBody>
      </p:sp>
    </p:spTree>
    <p:extLst>
      <p:ext uri="{BB962C8B-B14F-4D97-AF65-F5344CB8AC3E}">
        <p14:creationId xmlns:p14="http://schemas.microsoft.com/office/powerpoint/2010/main" val="919258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Detector Geometry and </a:t>
            </a:r>
            <a:r>
              <a:rPr lang="el-GR" dirty="0" smtClean="0">
                <a:solidFill>
                  <a:srgbClr val="000090"/>
                </a:solidFill>
              </a:rPr>
              <a:t>α</a:t>
            </a:r>
            <a:r>
              <a:rPr lang="en-US" dirty="0" smtClean="0">
                <a:solidFill>
                  <a:srgbClr val="000090"/>
                </a:solidFill>
              </a:rPr>
              <a:t> Rejection</a:t>
            </a:r>
            <a:endParaRPr lang="en-US" dirty="0">
              <a:solidFill>
                <a:srgbClr val="000090"/>
              </a:solidFill>
            </a:endParaRPr>
          </a:p>
        </p:txBody>
      </p:sp>
      <p:sp>
        <p:nvSpPr>
          <p:cNvPr id="3" name="Content Placeholder 2"/>
          <p:cNvSpPr>
            <a:spLocks noGrp="1"/>
          </p:cNvSpPr>
          <p:nvPr>
            <p:ph idx="1"/>
          </p:nvPr>
        </p:nvSpPr>
        <p:spPr>
          <a:xfrm>
            <a:off x="457200" y="4973740"/>
            <a:ext cx="8229600" cy="1347335"/>
          </a:xfrm>
        </p:spPr>
        <p:txBody>
          <a:bodyPr/>
          <a:lstStyle/>
          <a:p>
            <a:r>
              <a:rPr lang="en-US" sz="2600" dirty="0" smtClean="0">
                <a:latin typeface="Franklin Gothic Book"/>
                <a:cs typeface="Franklin Gothic Book"/>
              </a:rPr>
              <a:t>High A/E is a </a:t>
            </a:r>
            <a:r>
              <a:rPr lang="en-US" sz="2600" dirty="0" err="1" smtClean="0">
                <a:latin typeface="Franklin Gothic Book"/>
                <a:cs typeface="Franklin Gothic Book"/>
              </a:rPr>
              <a:t>fiducial</a:t>
            </a:r>
            <a:r>
              <a:rPr lang="en-US" sz="2600" dirty="0" smtClean="0">
                <a:latin typeface="Franklin Gothic Book"/>
                <a:cs typeface="Franklin Gothic Book"/>
              </a:rPr>
              <a:t> volume cut– removes bulk events</a:t>
            </a:r>
          </a:p>
          <a:p>
            <a:r>
              <a:rPr lang="en-US" sz="2600" dirty="0" smtClean="0">
                <a:latin typeface="Franklin Gothic Book"/>
                <a:cs typeface="Franklin Gothic Book"/>
              </a:rPr>
              <a:t>Would be better to cut based on specific surface behavior</a:t>
            </a:r>
          </a:p>
        </p:txBody>
      </p:sp>
      <p:sp>
        <p:nvSpPr>
          <p:cNvPr id="4" name="Date Placeholder 3"/>
          <p:cNvSpPr>
            <a:spLocks noGrp="1"/>
          </p:cNvSpPr>
          <p:nvPr>
            <p:ph type="dt" sz="half" idx="10"/>
          </p:nvPr>
        </p:nvSpPr>
        <p:spPr/>
        <p:txBody>
          <a:bodyPr/>
          <a:lstStyle/>
          <a:p>
            <a:pPr>
              <a:defRPr/>
            </a:pPr>
            <a:fld id="{A9A69E5E-60EB-C04E-9244-FEC148A6738A}" type="datetime1">
              <a:rPr lang="en-US" smtClean="0"/>
              <a:t>8/3/17</a:t>
            </a:fld>
            <a:endParaRPr lang="en-US"/>
          </a:p>
        </p:txBody>
      </p:sp>
      <p:sp>
        <p:nvSpPr>
          <p:cNvPr id="5" name="Slide Number Placeholder 4"/>
          <p:cNvSpPr>
            <a:spLocks noGrp="1"/>
          </p:cNvSpPr>
          <p:nvPr>
            <p:ph type="sldNum" sz="quarter" idx="12"/>
          </p:nvPr>
        </p:nvSpPr>
        <p:spPr/>
        <p:txBody>
          <a:bodyPr/>
          <a:lstStyle/>
          <a:p>
            <a:pPr>
              <a:defRPr/>
            </a:pPr>
            <a:fld id="{A69DFFF7-9D80-8947-9405-CF6E9E218F4B}" type="slidenum">
              <a:rPr lang="en-US" smtClean="0"/>
              <a:pPr>
                <a:defRPr/>
              </a:pPr>
              <a:t>24</a:t>
            </a:fld>
            <a:endParaRPr lang="en-US" dirty="0"/>
          </a:p>
        </p:txBody>
      </p:sp>
      <p:sp>
        <p:nvSpPr>
          <p:cNvPr id="11" name="Left Bracket 10"/>
          <p:cNvSpPr/>
          <p:nvPr/>
        </p:nvSpPr>
        <p:spPr>
          <a:xfrm rot="16200000">
            <a:off x="6337969" y="3127594"/>
            <a:ext cx="364197" cy="741279"/>
          </a:xfrm>
          <a:prstGeom prst="leftBracket">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TextBox 13"/>
          <p:cNvSpPr txBox="1"/>
          <p:nvPr/>
        </p:nvSpPr>
        <p:spPr>
          <a:xfrm>
            <a:off x="5563834" y="3932476"/>
            <a:ext cx="2176728" cy="338554"/>
          </a:xfrm>
          <a:prstGeom prst="rect">
            <a:avLst/>
          </a:prstGeom>
          <a:noFill/>
        </p:spPr>
        <p:txBody>
          <a:bodyPr wrap="square" rtlCol="0">
            <a:spAutoFit/>
          </a:bodyPr>
          <a:lstStyle/>
          <a:p>
            <a:r>
              <a:rPr lang="en-US" sz="1600" dirty="0" err="1" smtClean="0">
                <a:latin typeface="Franklin Gothic Book"/>
                <a:cs typeface="Franklin Gothic Book"/>
              </a:rPr>
              <a:t>Passivated</a:t>
            </a:r>
            <a:r>
              <a:rPr lang="en-US" sz="1600" dirty="0" smtClean="0">
                <a:latin typeface="Franklin Gothic Book"/>
                <a:cs typeface="Franklin Gothic Book"/>
              </a:rPr>
              <a:t> Region</a:t>
            </a:r>
            <a:endParaRPr lang="en-US" sz="1600" dirty="0">
              <a:latin typeface="Franklin Gothic Book"/>
              <a:cs typeface="Franklin Gothic Book"/>
            </a:endParaRPr>
          </a:p>
        </p:txBody>
      </p:sp>
      <p:cxnSp>
        <p:nvCxnSpPr>
          <p:cNvPr id="15" name="Straight Arrow Connector 14"/>
          <p:cNvCxnSpPr/>
          <p:nvPr/>
        </p:nvCxnSpPr>
        <p:spPr>
          <a:xfrm flipH="1">
            <a:off x="3303778" y="4692917"/>
            <a:ext cx="324942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V="1">
            <a:off x="6553200" y="3728874"/>
            <a:ext cx="0" cy="2036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6" name="Group 25"/>
          <p:cNvGrpSpPr/>
          <p:nvPr/>
        </p:nvGrpSpPr>
        <p:grpSpPr>
          <a:xfrm>
            <a:off x="191874" y="1330182"/>
            <a:ext cx="4213247" cy="3255771"/>
            <a:chOff x="213272" y="1483036"/>
            <a:chExt cx="4213247" cy="3255771"/>
          </a:xfrm>
        </p:grpSpPr>
        <p:sp>
          <p:nvSpPr>
            <p:cNvPr id="12" name="TextBox 11"/>
            <p:cNvSpPr txBox="1"/>
            <p:nvPr/>
          </p:nvSpPr>
          <p:spPr>
            <a:xfrm>
              <a:off x="1065960" y="1483036"/>
              <a:ext cx="2331890" cy="369332"/>
            </a:xfrm>
            <a:prstGeom prst="rect">
              <a:avLst/>
            </a:prstGeom>
            <a:noFill/>
          </p:spPr>
          <p:txBody>
            <a:bodyPr wrap="square" rtlCol="0">
              <a:spAutoFit/>
            </a:bodyPr>
            <a:lstStyle/>
            <a:p>
              <a:r>
                <a:rPr lang="en-US" dirty="0" smtClean="0">
                  <a:latin typeface="Franklin Gothic Book"/>
                  <a:cs typeface="Franklin Gothic Book"/>
                </a:rPr>
                <a:t>ORTEC Drift Time Map</a:t>
              </a:r>
              <a:endParaRPr lang="en-US" dirty="0">
                <a:latin typeface="Franklin Gothic Book"/>
                <a:cs typeface="Franklin Gothic Book"/>
              </a:endParaRPr>
            </a:p>
          </p:txBody>
        </p:sp>
        <p:grpSp>
          <p:nvGrpSpPr>
            <p:cNvPr id="24" name="Group 23"/>
            <p:cNvGrpSpPr/>
            <p:nvPr/>
          </p:nvGrpSpPr>
          <p:grpSpPr>
            <a:xfrm>
              <a:off x="213272" y="1807360"/>
              <a:ext cx="4213247" cy="2931447"/>
              <a:chOff x="732680" y="1385462"/>
              <a:chExt cx="4213247" cy="2931447"/>
            </a:xfrm>
          </p:grpSpPr>
          <p:pic>
            <p:nvPicPr>
              <p:cNvPr id="7" name="Picture 6" descr="P99999A_drift_time_plot_new_config.png"/>
              <p:cNvPicPr>
                <a:picLocks noChangeAspect="1"/>
              </p:cNvPicPr>
              <p:nvPr/>
            </p:nvPicPr>
            <p:blipFill rotWithShape="1">
              <a:blip r:embed="rId2">
                <a:extLst>
                  <a:ext uri="{28A0092B-C50C-407E-A947-70E740481C1C}">
                    <a14:useLocalDpi xmlns:a14="http://schemas.microsoft.com/office/drawing/2010/main" val="0"/>
                  </a:ext>
                </a:extLst>
              </a:blip>
              <a:srcRect t="6428"/>
              <a:stretch/>
            </p:blipFill>
            <p:spPr>
              <a:xfrm>
                <a:off x="823120" y="1385462"/>
                <a:ext cx="4122807" cy="2782514"/>
              </a:xfrm>
              <a:prstGeom prst="rect">
                <a:avLst/>
              </a:prstGeom>
            </p:spPr>
          </p:pic>
          <p:sp>
            <p:nvSpPr>
              <p:cNvPr id="17" name="TextBox 16"/>
              <p:cNvSpPr txBox="1"/>
              <p:nvPr/>
            </p:nvSpPr>
            <p:spPr>
              <a:xfrm rot="16200000">
                <a:off x="513319" y="1704459"/>
                <a:ext cx="777276" cy="338554"/>
              </a:xfrm>
              <a:prstGeom prst="rect">
                <a:avLst/>
              </a:prstGeom>
              <a:solidFill>
                <a:schemeClr val="bg1"/>
              </a:solidFill>
            </p:spPr>
            <p:txBody>
              <a:bodyPr wrap="none" rtlCol="0">
                <a:spAutoFit/>
              </a:bodyPr>
              <a:lstStyle/>
              <a:p>
                <a:r>
                  <a:rPr lang="en-US" sz="1600" dirty="0" smtClean="0">
                    <a:latin typeface="Franklin Gothic Book"/>
                    <a:cs typeface="Franklin Gothic Book"/>
                  </a:rPr>
                  <a:t>z (mm)</a:t>
                </a:r>
                <a:endParaRPr lang="en-US" sz="1600" dirty="0">
                  <a:latin typeface="Franklin Gothic Book"/>
                  <a:cs typeface="Franklin Gothic Book"/>
                </a:endParaRPr>
              </a:p>
            </p:txBody>
          </p:sp>
          <p:sp>
            <p:nvSpPr>
              <p:cNvPr id="18" name="TextBox 17"/>
              <p:cNvSpPr txBox="1"/>
              <p:nvPr/>
            </p:nvSpPr>
            <p:spPr>
              <a:xfrm>
                <a:off x="3823186" y="3978355"/>
                <a:ext cx="758040" cy="338554"/>
              </a:xfrm>
              <a:prstGeom prst="rect">
                <a:avLst/>
              </a:prstGeom>
              <a:solidFill>
                <a:schemeClr val="bg1"/>
              </a:solidFill>
            </p:spPr>
            <p:txBody>
              <a:bodyPr wrap="none" rtlCol="0">
                <a:spAutoFit/>
              </a:bodyPr>
              <a:lstStyle/>
              <a:p>
                <a:r>
                  <a:rPr lang="en-US" sz="1600" dirty="0" smtClean="0">
                    <a:latin typeface="Franklin Gothic Book"/>
                    <a:cs typeface="Franklin Gothic Book"/>
                  </a:rPr>
                  <a:t>r (mm)</a:t>
                </a:r>
                <a:endParaRPr lang="en-US" sz="1600" dirty="0">
                  <a:latin typeface="Franklin Gothic Book"/>
                  <a:cs typeface="Franklin Gothic Book"/>
                </a:endParaRPr>
              </a:p>
            </p:txBody>
          </p:sp>
          <p:sp>
            <p:nvSpPr>
              <p:cNvPr id="20" name="TextBox 19"/>
              <p:cNvSpPr txBox="1"/>
              <p:nvPr/>
            </p:nvSpPr>
            <p:spPr>
              <a:xfrm rot="16200000">
                <a:off x="4049069" y="1988360"/>
                <a:ext cx="1412366" cy="338554"/>
              </a:xfrm>
              <a:prstGeom prst="rect">
                <a:avLst/>
              </a:prstGeom>
              <a:solidFill>
                <a:schemeClr val="bg1"/>
              </a:solidFill>
            </p:spPr>
            <p:txBody>
              <a:bodyPr wrap="none" rtlCol="0">
                <a:spAutoFit/>
              </a:bodyPr>
              <a:lstStyle/>
              <a:p>
                <a:r>
                  <a:rPr lang="en-US" sz="1600" dirty="0" smtClean="0">
                    <a:latin typeface="Franklin Gothic Book"/>
                    <a:cs typeface="Franklin Gothic Book"/>
                  </a:rPr>
                  <a:t>Drift Time (ns)</a:t>
                </a:r>
                <a:endParaRPr lang="en-US" sz="1600" dirty="0">
                  <a:latin typeface="Franklin Gothic Book"/>
                  <a:cs typeface="Franklin Gothic Book"/>
                </a:endParaRPr>
              </a:p>
            </p:txBody>
          </p:sp>
        </p:grpSp>
      </p:grpSp>
      <p:grpSp>
        <p:nvGrpSpPr>
          <p:cNvPr id="27" name="Group 26"/>
          <p:cNvGrpSpPr/>
          <p:nvPr/>
        </p:nvGrpSpPr>
        <p:grpSpPr>
          <a:xfrm>
            <a:off x="4573809" y="1428507"/>
            <a:ext cx="4116494" cy="2335341"/>
            <a:chOff x="4604934" y="2373730"/>
            <a:chExt cx="4116494" cy="2335341"/>
          </a:xfrm>
        </p:grpSpPr>
        <p:pic>
          <p:nvPicPr>
            <p:cNvPr id="8" name="Picture 7" descr="BEGe_77x33_time_map_plot.png"/>
            <p:cNvPicPr>
              <a:picLocks noChangeAspect="1"/>
            </p:cNvPicPr>
            <p:nvPr/>
          </p:nvPicPr>
          <p:blipFill rotWithShape="1">
            <a:blip r:embed="rId3">
              <a:extLst>
                <a:ext uri="{28A0092B-C50C-407E-A947-70E740481C1C}">
                  <a14:useLocalDpi xmlns:a14="http://schemas.microsoft.com/office/drawing/2010/main" val="0"/>
                </a:ext>
              </a:extLst>
            </a:blip>
            <a:srcRect l="80261" t="6899" r="3686"/>
            <a:stretch/>
          </p:blipFill>
          <p:spPr>
            <a:xfrm>
              <a:off x="8000585" y="2644644"/>
              <a:ext cx="598602" cy="1816328"/>
            </a:xfrm>
            <a:prstGeom prst="rect">
              <a:avLst/>
            </a:prstGeom>
          </p:spPr>
        </p:pic>
        <p:pic>
          <p:nvPicPr>
            <p:cNvPr id="9" name="Picture 8" descr="BEGe_77x33_time_map_plot.png"/>
            <p:cNvPicPr>
              <a:picLocks noChangeAspect="1"/>
            </p:cNvPicPr>
            <p:nvPr/>
          </p:nvPicPr>
          <p:blipFill rotWithShape="1">
            <a:blip r:embed="rId3">
              <a:extLst>
                <a:ext uri="{28A0092B-C50C-407E-A947-70E740481C1C}">
                  <a14:useLocalDpi xmlns:a14="http://schemas.microsoft.com/office/drawing/2010/main" val="0"/>
                </a:ext>
              </a:extLst>
            </a:blip>
            <a:srcRect l="5838" t="41326" r="19485" b="2175"/>
            <a:stretch/>
          </p:blipFill>
          <p:spPr>
            <a:xfrm>
              <a:off x="4943031" y="2817152"/>
              <a:ext cx="3076981" cy="1679094"/>
            </a:xfrm>
            <a:prstGeom prst="rect">
              <a:avLst/>
            </a:prstGeom>
          </p:spPr>
        </p:pic>
        <p:sp>
          <p:nvSpPr>
            <p:cNvPr id="19" name="TextBox 18"/>
            <p:cNvSpPr txBox="1"/>
            <p:nvPr/>
          </p:nvSpPr>
          <p:spPr>
            <a:xfrm>
              <a:off x="7285490" y="4370517"/>
              <a:ext cx="758040" cy="338554"/>
            </a:xfrm>
            <a:prstGeom prst="rect">
              <a:avLst/>
            </a:prstGeom>
            <a:solidFill>
              <a:schemeClr val="bg1"/>
            </a:solidFill>
          </p:spPr>
          <p:txBody>
            <a:bodyPr wrap="none" rtlCol="0">
              <a:spAutoFit/>
            </a:bodyPr>
            <a:lstStyle/>
            <a:p>
              <a:r>
                <a:rPr lang="en-US" sz="1600" dirty="0" smtClean="0">
                  <a:latin typeface="Franklin Gothic Book"/>
                  <a:cs typeface="Franklin Gothic Book"/>
                </a:rPr>
                <a:t>r (mm)</a:t>
              </a:r>
              <a:endParaRPr lang="en-US" sz="1600" dirty="0">
                <a:latin typeface="Franklin Gothic Book"/>
                <a:cs typeface="Franklin Gothic Book"/>
              </a:endParaRPr>
            </a:p>
          </p:txBody>
        </p:sp>
        <p:sp>
          <p:nvSpPr>
            <p:cNvPr id="22" name="TextBox 21"/>
            <p:cNvSpPr txBox="1"/>
            <p:nvPr/>
          </p:nvSpPr>
          <p:spPr>
            <a:xfrm rot="16200000">
              <a:off x="7845968" y="3216824"/>
              <a:ext cx="1412366" cy="338554"/>
            </a:xfrm>
            <a:prstGeom prst="rect">
              <a:avLst/>
            </a:prstGeom>
            <a:solidFill>
              <a:schemeClr val="bg1"/>
            </a:solidFill>
          </p:spPr>
          <p:txBody>
            <a:bodyPr wrap="none" rtlCol="0">
              <a:spAutoFit/>
            </a:bodyPr>
            <a:lstStyle/>
            <a:p>
              <a:r>
                <a:rPr lang="en-US" sz="1600" dirty="0" smtClean="0">
                  <a:latin typeface="Franklin Gothic Book"/>
                  <a:cs typeface="Franklin Gothic Book"/>
                </a:rPr>
                <a:t>Drift Time (ns)</a:t>
              </a:r>
              <a:endParaRPr lang="en-US" sz="1600" dirty="0">
                <a:latin typeface="Franklin Gothic Book"/>
                <a:cs typeface="Franklin Gothic Book"/>
              </a:endParaRPr>
            </a:p>
          </p:txBody>
        </p:sp>
        <p:sp>
          <p:nvSpPr>
            <p:cNvPr id="23" name="TextBox 22"/>
            <p:cNvSpPr txBox="1"/>
            <p:nvPr/>
          </p:nvSpPr>
          <p:spPr>
            <a:xfrm rot="16200000">
              <a:off x="4385573" y="3069325"/>
              <a:ext cx="777276" cy="338554"/>
            </a:xfrm>
            <a:prstGeom prst="rect">
              <a:avLst/>
            </a:prstGeom>
            <a:solidFill>
              <a:schemeClr val="bg1"/>
            </a:solidFill>
          </p:spPr>
          <p:txBody>
            <a:bodyPr wrap="none" rtlCol="0">
              <a:spAutoFit/>
            </a:bodyPr>
            <a:lstStyle/>
            <a:p>
              <a:r>
                <a:rPr lang="en-US" sz="1600" dirty="0" smtClean="0">
                  <a:latin typeface="Franklin Gothic Book"/>
                  <a:cs typeface="Franklin Gothic Book"/>
                </a:rPr>
                <a:t>z (mm)</a:t>
              </a:r>
              <a:endParaRPr lang="en-US" sz="1600" dirty="0">
                <a:latin typeface="Franklin Gothic Book"/>
                <a:cs typeface="Franklin Gothic Book"/>
              </a:endParaRPr>
            </a:p>
          </p:txBody>
        </p:sp>
        <p:sp>
          <p:nvSpPr>
            <p:cNvPr id="25" name="TextBox 24"/>
            <p:cNvSpPr txBox="1"/>
            <p:nvPr/>
          </p:nvSpPr>
          <p:spPr>
            <a:xfrm>
              <a:off x="5439797" y="2373730"/>
              <a:ext cx="2331890" cy="369332"/>
            </a:xfrm>
            <a:prstGeom prst="rect">
              <a:avLst/>
            </a:prstGeom>
            <a:noFill/>
          </p:spPr>
          <p:txBody>
            <a:bodyPr wrap="square" rtlCol="0">
              <a:spAutoFit/>
            </a:bodyPr>
            <a:lstStyle/>
            <a:p>
              <a:r>
                <a:rPr lang="en-US" dirty="0" err="1" smtClean="0">
                  <a:latin typeface="Franklin Gothic Book"/>
                  <a:cs typeface="Franklin Gothic Book"/>
                </a:rPr>
                <a:t>BEGe</a:t>
              </a:r>
              <a:r>
                <a:rPr lang="en-US" dirty="0" smtClean="0">
                  <a:latin typeface="Franklin Gothic Book"/>
                  <a:cs typeface="Franklin Gothic Book"/>
                </a:rPr>
                <a:t> Drift Time Map</a:t>
              </a:r>
              <a:endParaRPr lang="en-US" dirty="0">
                <a:latin typeface="Franklin Gothic Book"/>
                <a:cs typeface="Franklin Gothic Book"/>
              </a:endParaRPr>
            </a:p>
          </p:txBody>
        </p:sp>
      </p:grpSp>
      <p:sp>
        <p:nvSpPr>
          <p:cNvPr id="10" name="Left Bracket 9"/>
          <p:cNvSpPr/>
          <p:nvPr/>
        </p:nvSpPr>
        <p:spPr>
          <a:xfrm rot="16200000">
            <a:off x="1957208" y="3392915"/>
            <a:ext cx="408754" cy="2191250"/>
          </a:xfrm>
          <a:prstGeom prst="leftBracket">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0" name="Straight Connector 29"/>
          <p:cNvCxnSpPr/>
          <p:nvPr/>
        </p:nvCxnSpPr>
        <p:spPr>
          <a:xfrm flipV="1">
            <a:off x="6553200" y="4437020"/>
            <a:ext cx="0" cy="255897"/>
          </a:xfrm>
          <a:prstGeom prst="line">
            <a:avLst/>
          </a:prstGeom>
        </p:spPr>
        <p:style>
          <a:lnRef idx="2">
            <a:schemeClr val="dk1"/>
          </a:lnRef>
          <a:fillRef idx="0">
            <a:schemeClr val="dk1"/>
          </a:fillRef>
          <a:effectRef idx="1">
            <a:schemeClr val="dk1"/>
          </a:effectRef>
          <a:fontRef idx="minor">
            <a:schemeClr val="tx1"/>
          </a:fontRef>
        </p:style>
      </p:cxnSp>
      <p:sp>
        <p:nvSpPr>
          <p:cNvPr id="35" name="Freeform 34"/>
          <p:cNvSpPr/>
          <p:nvPr/>
        </p:nvSpPr>
        <p:spPr>
          <a:xfrm>
            <a:off x="970812" y="3319760"/>
            <a:ext cx="2329159" cy="820948"/>
          </a:xfrm>
          <a:custGeom>
            <a:avLst/>
            <a:gdLst>
              <a:gd name="connsiteX0" fmla="*/ 0 w 2198129"/>
              <a:gd name="connsiteY0" fmla="*/ 774786 h 789620"/>
              <a:gd name="connsiteX1" fmla="*/ 51094 w 2198129"/>
              <a:gd name="connsiteY1" fmla="*/ 650709 h 789620"/>
              <a:gd name="connsiteX2" fmla="*/ 160582 w 2198129"/>
              <a:gd name="connsiteY2" fmla="*/ 533930 h 789620"/>
              <a:gd name="connsiteX3" fmla="*/ 379556 w 2198129"/>
              <a:gd name="connsiteY3" fmla="*/ 387957 h 789620"/>
              <a:gd name="connsiteX4" fmla="*/ 613128 w 2198129"/>
              <a:gd name="connsiteY4" fmla="*/ 234685 h 789620"/>
              <a:gd name="connsiteX5" fmla="*/ 832103 w 2198129"/>
              <a:gd name="connsiteY5" fmla="*/ 96011 h 789620"/>
              <a:gd name="connsiteX6" fmla="*/ 1036479 w 2198129"/>
              <a:gd name="connsiteY6" fmla="*/ 8427 h 789620"/>
              <a:gd name="connsiteX7" fmla="*/ 1131367 w 2198129"/>
              <a:gd name="connsiteY7" fmla="*/ 8427 h 789620"/>
              <a:gd name="connsiteX8" fmla="*/ 1262752 w 2198129"/>
              <a:gd name="connsiteY8" fmla="*/ 52219 h 789620"/>
              <a:gd name="connsiteX9" fmla="*/ 1437931 w 2198129"/>
              <a:gd name="connsiteY9" fmla="*/ 132504 h 789620"/>
              <a:gd name="connsiteX10" fmla="*/ 1708000 w 2198129"/>
              <a:gd name="connsiteY10" fmla="*/ 307672 h 789620"/>
              <a:gd name="connsiteX11" fmla="*/ 1875880 w 2198129"/>
              <a:gd name="connsiteY11" fmla="*/ 439048 h 789620"/>
              <a:gd name="connsiteX12" fmla="*/ 2072957 w 2198129"/>
              <a:gd name="connsiteY12" fmla="*/ 585021 h 789620"/>
              <a:gd name="connsiteX13" fmla="*/ 2189743 w 2198129"/>
              <a:gd name="connsiteY13" fmla="*/ 760189 h 789620"/>
              <a:gd name="connsiteX14" fmla="*/ 2175145 w 2198129"/>
              <a:gd name="connsiteY14" fmla="*/ 789383 h 789620"/>
              <a:gd name="connsiteX15" fmla="*/ 2065658 w 2198129"/>
              <a:gd name="connsiteY15" fmla="*/ 774786 h 789620"/>
              <a:gd name="connsiteX16" fmla="*/ 0 w 2198129"/>
              <a:gd name="connsiteY16" fmla="*/ 774786 h 789620"/>
              <a:gd name="connsiteX0" fmla="*/ 0 w 2214634"/>
              <a:gd name="connsiteY0" fmla="*/ 774786 h 774786"/>
              <a:gd name="connsiteX1" fmla="*/ 51094 w 2214634"/>
              <a:gd name="connsiteY1" fmla="*/ 650709 h 774786"/>
              <a:gd name="connsiteX2" fmla="*/ 160582 w 2214634"/>
              <a:gd name="connsiteY2" fmla="*/ 533930 h 774786"/>
              <a:gd name="connsiteX3" fmla="*/ 379556 w 2214634"/>
              <a:gd name="connsiteY3" fmla="*/ 387957 h 774786"/>
              <a:gd name="connsiteX4" fmla="*/ 613128 w 2214634"/>
              <a:gd name="connsiteY4" fmla="*/ 234685 h 774786"/>
              <a:gd name="connsiteX5" fmla="*/ 832103 w 2214634"/>
              <a:gd name="connsiteY5" fmla="*/ 96011 h 774786"/>
              <a:gd name="connsiteX6" fmla="*/ 1036479 w 2214634"/>
              <a:gd name="connsiteY6" fmla="*/ 8427 h 774786"/>
              <a:gd name="connsiteX7" fmla="*/ 1131367 w 2214634"/>
              <a:gd name="connsiteY7" fmla="*/ 8427 h 774786"/>
              <a:gd name="connsiteX8" fmla="*/ 1262752 w 2214634"/>
              <a:gd name="connsiteY8" fmla="*/ 52219 h 774786"/>
              <a:gd name="connsiteX9" fmla="*/ 1437931 w 2214634"/>
              <a:gd name="connsiteY9" fmla="*/ 132504 h 774786"/>
              <a:gd name="connsiteX10" fmla="*/ 1708000 w 2214634"/>
              <a:gd name="connsiteY10" fmla="*/ 307672 h 774786"/>
              <a:gd name="connsiteX11" fmla="*/ 1875880 w 2214634"/>
              <a:gd name="connsiteY11" fmla="*/ 439048 h 774786"/>
              <a:gd name="connsiteX12" fmla="*/ 2072957 w 2214634"/>
              <a:gd name="connsiteY12" fmla="*/ 585021 h 774786"/>
              <a:gd name="connsiteX13" fmla="*/ 2189743 w 2214634"/>
              <a:gd name="connsiteY13" fmla="*/ 760189 h 774786"/>
              <a:gd name="connsiteX14" fmla="*/ 2204342 w 2214634"/>
              <a:gd name="connsiteY14" fmla="*/ 752890 h 774786"/>
              <a:gd name="connsiteX15" fmla="*/ 2065658 w 2214634"/>
              <a:gd name="connsiteY15" fmla="*/ 774786 h 774786"/>
              <a:gd name="connsiteX16" fmla="*/ 0 w 2214634"/>
              <a:gd name="connsiteY16" fmla="*/ 774786 h 774786"/>
              <a:gd name="connsiteX0" fmla="*/ 0 w 2246206"/>
              <a:gd name="connsiteY0" fmla="*/ 774786 h 979170"/>
              <a:gd name="connsiteX1" fmla="*/ 51094 w 2246206"/>
              <a:gd name="connsiteY1" fmla="*/ 650709 h 979170"/>
              <a:gd name="connsiteX2" fmla="*/ 160582 w 2246206"/>
              <a:gd name="connsiteY2" fmla="*/ 533930 h 979170"/>
              <a:gd name="connsiteX3" fmla="*/ 379556 w 2246206"/>
              <a:gd name="connsiteY3" fmla="*/ 387957 h 979170"/>
              <a:gd name="connsiteX4" fmla="*/ 613128 w 2246206"/>
              <a:gd name="connsiteY4" fmla="*/ 234685 h 979170"/>
              <a:gd name="connsiteX5" fmla="*/ 832103 w 2246206"/>
              <a:gd name="connsiteY5" fmla="*/ 96011 h 979170"/>
              <a:gd name="connsiteX6" fmla="*/ 1036479 w 2246206"/>
              <a:gd name="connsiteY6" fmla="*/ 8427 h 979170"/>
              <a:gd name="connsiteX7" fmla="*/ 1131367 w 2246206"/>
              <a:gd name="connsiteY7" fmla="*/ 8427 h 979170"/>
              <a:gd name="connsiteX8" fmla="*/ 1262752 w 2246206"/>
              <a:gd name="connsiteY8" fmla="*/ 52219 h 979170"/>
              <a:gd name="connsiteX9" fmla="*/ 1437931 w 2246206"/>
              <a:gd name="connsiteY9" fmla="*/ 132504 h 979170"/>
              <a:gd name="connsiteX10" fmla="*/ 1708000 w 2246206"/>
              <a:gd name="connsiteY10" fmla="*/ 307672 h 979170"/>
              <a:gd name="connsiteX11" fmla="*/ 1875880 w 2246206"/>
              <a:gd name="connsiteY11" fmla="*/ 439048 h 979170"/>
              <a:gd name="connsiteX12" fmla="*/ 2072957 w 2246206"/>
              <a:gd name="connsiteY12" fmla="*/ 585021 h 979170"/>
              <a:gd name="connsiteX13" fmla="*/ 2189743 w 2246206"/>
              <a:gd name="connsiteY13" fmla="*/ 760189 h 979170"/>
              <a:gd name="connsiteX14" fmla="*/ 2240838 w 2246206"/>
              <a:gd name="connsiteY14" fmla="*/ 979149 h 979170"/>
              <a:gd name="connsiteX15" fmla="*/ 2065658 w 2246206"/>
              <a:gd name="connsiteY15" fmla="*/ 774786 h 979170"/>
              <a:gd name="connsiteX16" fmla="*/ 0 w 2246206"/>
              <a:gd name="connsiteY16" fmla="*/ 774786 h 979170"/>
              <a:gd name="connsiteX0" fmla="*/ 0 w 2267333"/>
              <a:gd name="connsiteY0" fmla="*/ 774786 h 778506"/>
              <a:gd name="connsiteX1" fmla="*/ 51094 w 2267333"/>
              <a:gd name="connsiteY1" fmla="*/ 650709 h 778506"/>
              <a:gd name="connsiteX2" fmla="*/ 160582 w 2267333"/>
              <a:gd name="connsiteY2" fmla="*/ 533930 h 778506"/>
              <a:gd name="connsiteX3" fmla="*/ 379556 w 2267333"/>
              <a:gd name="connsiteY3" fmla="*/ 387957 h 778506"/>
              <a:gd name="connsiteX4" fmla="*/ 613128 w 2267333"/>
              <a:gd name="connsiteY4" fmla="*/ 234685 h 778506"/>
              <a:gd name="connsiteX5" fmla="*/ 832103 w 2267333"/>
              <a:gd name="connsiteY5" fmla="*/ 96011 h 778506"/>
              <a:gd name="connsiteX6" fmla="*/ 1036479 w 2267333"/>
              <a:gd name="connsiteY6" fmla="*/ 8427 h 778506"/>
              <a:gd name="connsiteX7" fmla="*/ 1131367 w 2267333"/>
              <a:gd name="connsiteY7" fmla="*/ 8427 h 778506"/>
              <a:gd name="connsiteX8" fmla="*/ 1262752 w 2267333"/>
              <a:gd name="connsiteY8" fmla="*/ 52219 h 778506"/>
              <a:gd name="connsiteX9" fmla="*/ 1437931 w 2267333"/>
              <a:gd name="connsiteY9" fmla="*/ 132504 h 778506"/>
              <a:gd name="connsiteX10" fmla="*/ 1708000 w 2267333"/>
              <a:gd name="connsiteY10" fmla="*/ 307672 h 778506"/>
              <a:gd name="connsiteX11" fmla="*/ 1875880 w 2267333"/>
              <a:gd name="connsiteY11" fmla="*/ 439048 h 778506"/>
              <a:gd name="connsiteX12" fmla="*/ 2072957 w 2267333"/>
              <a:gd name="connsiteY12" fmla="*/ 585021 h 778506"/>
              <a:gd name="connsiteX13" fmla="*/ 2189743 w 2267333"/>
              <a:gd name="connsiteY13" fmla="*/ 760189 h 778506"/>
              <a:gd name="connsiteX14" fmla="*/ 2065658 w 2267333"/>
              <a:gd name="connsiteY14" fmla="*/ 774786 h 778506"/>
              <a:gd name="connsiteX15" fmla="*/ 0 w 2267333"/>
              <a:gd name="connsiteY15" fmla="*/ 774786 h 778506"/>
              <a:gd name="connsiteX0" fmla="*/ 0 w 2308787"/>
              <a:gd name="connsiteY0" fmla="*/ 774786 h 778506"/>
              <a:gd name="connsiteX1" fmla="*/ 51094 w 2308787"/>
              <a:gd name="connsiteY1" fmla="*/ 650709 h 778506"/>
              <a:gd name="connsiteX2" fmla="*/ 160582 w 2308787"/>
              <a:gd name="connsiteY2" fmla="*/ 533930 h 778506"/>
              <a:gd name="connsiteX3" fmla="*/ 379556 w 2308787"/>
              <a:gd name="connsiteY3" fmla="*/ 387957 h 778506"/>
              <a:gd name="connsiteX4" fmla="*/ 613128 w 2308787"/>
              <a:gd name="connsiteY4" fmla="*/ 234685 h 778506"/>
              <a:gd name="connsiteX5" fmla="*/ 832103 w 2308787"/>
              <a:gd name="connsiteY5" fmla="*/ 96011 h 778506"/>
              <a:gd name="connsiteX6" fmla="*/ 1036479 w 2308787"/>
              <a:gd name="connsiteY6" fmla="*/ 8427 h 778506"/>
              <a:gd name="connsiteX7" fmla="*/ 1131367 w 2308787"/>
              <a:gd name="connsiteY7" fmla="*/ 8427 h 778506"/>
              <a:gd name="connsiteX8" fmla="*/ 1262752 w 2308787"/>
              <a:gd name="connsiteY8" fmla="*/ 52219 h 778506"/>
              <a:gd name="connsiteX9" fmla="*/ 1437931 w 2308787"/>
              <a:gd name="connsiteY9" fmla="*/ 132504 h 778506"/>
              <a:gd name="connsiteX10" fmla="*/ 1708000 w 2308787"/>
              <a:gd name="connsiteY10" fmla="*/ 307672 h 778506"/>
              <a:gd name="connsiteX11" fmla="*/ 1875880 w 2308787"/>
              <a:gd name="connsiteY11" fmla="*/ 439048 h 778506"/>
              <a:gd name="connsiteX12" fmla="*/ 2072957 w 2308787"/>
              <a:gd name="connsiteY12" fmla="*/ 585021 h 778506"/>
              <a:gd name="connsiteX13" fmla="*/ 2277333 w 2308787"/>
              <a:gd name="connsiteY13" fmla="*/ 760189 h 778506"/>
              <a:gd name="connsiteX14" fmla="*/ 2065658 w 2308787"/>
              <a:gd name="connsiteY14" fmla="*/ 774786 h 778506"/>
              <a:gd name="connsiteX15" fmla="*/ 0 w 2308787"/>
              <a:gd name="connsiteY15" fmla="*/ 774786 h 778506"/>
              <a:gd name="connsiteX0" fmla="*/ 0 w 2288418"/>
              <a:gd name="connsiteY0" fmla="*/ 774786 h 774786"/>
              <a:gd name="connsiteX1" fmla="*/ 51094 w 2288418"/>
              <a:gd name="connsiteY1" fmla="*/ 650709 h 774786"/>
              <a:gd name="connsiteX2" fmla="*/ 160582 w 2288418"/>
              <a:gd name="connsiteY2" fmla="*/ 533930 h 774786"/>
              <a:gd name="connsiteX3" fmla="*/ 379556 w 2288418"/>
              <a:gd name="connsiteY3" fmla="*/ 387957 h 774786"/>
              <a:gd name="connsiteX4" fmla="*/ 613128 w 2288418"/>
              <a:gd name="connsiteY4" fmla="*/ 234685 h 774786"/>
              <a:gd name="connsiteX5" fmla="*/ 832103 w 2288418"/>
              <a:gd name="connsiteY5" fmla="*/ 96011 h 774786"/>
              <a:gd name="connsiteX6" fmla="*/ 1036479 w 2288418"/>
              <a:gd name="connsiteY6" fmla="*/ 8427 h 774786"/>
              <a:gd name="connsiteX7" fmla="*/ 1131367 w 2288418"/>
              <a:gd name="connsiteY7" fmla="*/ 8427 h 774786"/>
              <a:gd name="connsiteX8" fmla="*/ 1262752 w 2288418"/>
              <a:gd name="connsiteY8" fmla="*/ 52219 h 774786"/>
              <a:gd name="connsiteX9" fmla="*/ 1437931 w 2288418"/>
              <a:gd name="connsiteY9" fmla="*/ 132504 h 774786"/>
              <a:gd name="connsiteX10" fmla="*/ 1708000 w 2288418"/>
              <a:gd name="connsiteY10" fmla="*/ 307672 h 774786"/>
              <a:gd name="connsiteX11" fmla="*/ 1875880 w 2288418"/>
              <a:gd name="connsiteY11" fmla="*/ 439048 h 774786"/>
              <a:gd name="connsiteX12" fmla="*/ 2072957 w 2288418"/>
              <a:gd name="connsiteY12" fmla="*/ 585021 h 774786"/>
              <a:gd name="connsiteX13" fmla="*/ 2277333 w 2288418"/>
              <a:gd name="connsiteY13" fmla="*/ 760189 h 774786"/>
              <a:gd name="connsiteX14" fmla="*/ 2065658 w 2288418"/>
              <a:gd name="connsiteY14" fmla="*/ 774786 h 774786"/>
              <a:gd name="connsiteX15" fmla="*/ 0 w 2288418"/>
              <a:gd name="connsiteY15" fmla="*/ 774786 h 774786"/>
              <a:gd name="connsiteX0" fmla="*/ 0 w 2263311"/>
              <a:gd name="connsiteY0" fmla="*/ 774786 h 774786"/>
              <a:gd name="connsiteX1" fmla="*/ 51094 w 2263311"/>
              <a:gd name="connsiteY1" fmla="*/ 650709 h 774786"/>
              <a:gd name="connsiteX2" fmla="*/ 160582 w 2263311"/>
              <a:gd name="connsiteY2" fmla="*/ 533930 h 774786"/>
              <a:gd name="connsiteX3" fmla="*/ 379556 w 2263311"/>
              <a:gd name="connsiteY3" fmla="*/ 387957 h 774786"/>
              <a:gd name="connsiteX4" fmla="*/ 613128 w 2263311"/>
              <a:gd name="connsiteY4" fmla="*/ 234685 h 774786"/>
              <a:gd name="connsiteX5" fmla="*/ 832103 w 2263311"/>
              <a:gd name="connsiteY5" fmla="*/ 96011 h 774786"/>
              <a:gd name="connsiteX6" fmla="*/ 1036479 w 2263311"/>
              <a:gd name="connsiteY6" fmla="*/ 8427 h 774786"/>
              <a:gd name="connsiteX7" fmla="*/ 1131367 w 2263311"/>
              <a:gd name="connsiteY7" fmla="*/ 8427 h 774786"/>
              <a:gd name="connsiteX8" fmla="*/ 1262752 w 2263311"/>
              <a:gd name="connsiteY8" fmla="*/ 52219 h 774786"/>
              <a:gd name="connsiteX9" fmla="*/ 1437931 w 2263311"/>
              <a:gd name="connsiteY9" fmla="*/ 132504 h 774786"/>
              <a:gd name="connsiteX10" fmla="*/ 1708000 w 2263311"/>
              <a:gd name="connsiteY10" fmla="*/ 307672 h 774786"/>
              <a:gd name="connsiteX11" fmla="*/ 1875880 w 2263311"/>
              <a:gd name="connsiteY11" fmla="*/ 439048 h 774786"/>
              <a:gd name="connsiteX12" fmla="*/ 2072957 w 2263311"/>
              <a:gd name="connsiteY12" fmla="*/ 585021 h 774786"/>
              <a:gd name="connsiteX13" fmla="*/ 2226239 w 2263311"/>
              <a:gd name="connsiteY13" fmla="*/ 760189 h 774786"/>
              <a:gd name="connsiteX14" fmla="*/ 2065658 w 2263311"/>
              <a:gd name="connsiteY14" fmla="*/ 774786 h 774786"/>
              <a:gd name="connsiteX15" fmla="*/ 0 w 2263311"/>
              <a:gd name="connsiteY15" fmla="*/ 774786 h 774786"/>
              <a:gd name="connsiteX0" fmla="*/ 0 w 2475097"/>
              <a:gd name="connsiteY0" fmla="*/ 774786 h 1364643"/>
              <a:gd name="connsiteX1" fmla="*/ 51094 w 2475097"/>
              <a:gd name="connsiteY1" fmla="*/ 650709 h 1364643"/>
              <a:gd name="connsiteX2" fmla="*/ 160582 w 2475097"/>
              <a:gd name="connsiteY2" fmla="*/ 533930 h 1364643"/>
              <a:gd name="connsiteX3" fmla="*/ 379556 w 2475097"/>
              <a:gd name="connsiteY3" fmla="*/ 387957 h 1364643"/>
              <a:gd name="connsiteX4" fmla="*/ 613128 w 2475097"/>
              <a:gd name="connsiteY4" fmla="*/ 234685 h 1364643"/>
              <a:gd name="connsiteX5" fmla="*/ 832103 w 2475097"/>
              <a:gd name="connsiteY5" fmla="*/ 96011 h 1364643"/>
              <a:gd name="connsiteX6" fmla="*/ 1036479 w 2475097"/>
              <a:gd name="connsiteY6" fmla="*/ 8427 h 1364643"/>
              <a:gd name="connsiteX7" fmla="*/ 1131367 w 2475097"/>
              <a:gd name="connsiteY7" fmla="*/ 8427 h 1364643"/>
              <a:gd name="connsiteX8" fmla="*/ 1262752 w 2475097"/>
              <a:gd name="connsiteY8" fmla="*/ 52219 h 1364643"/>
              <a:gd name="connsiteX9" fmla="*/ 1437931 w 2475097"/>
              <a:gd name="connsiteY9" fmla="*/ 132504 h 1364643"/>
              <a:gd name="connsiteX10" fmla="*/ 1708000 w 2475097"/>
              <a:gd name="connsiteY10" fmla="*/ 307672 h 1364643"/>
              <a:gd name="connsiteX11" fmla="*/ 1875880 w 2475097"/>
              <a:gd name="connsiteY11" fmla="*/ 439048 h 1364643"/>
              <a:gd name="connsiteX12" fmla="*/ 2072957 w 2475097"/>
              <a:gd name="connsiteY12" fmla="*/ 585021 h 1364643"/>
              <a:gd name="connsiteX13" fmla="*/ 2226239 w 2475097"/>
              <a:gd name="connsiteY13" fmla="*/ 760189 h 1364643"/>
              <a:gd name="connsiteX14" fmla="*/ 2065658 w 2475097"/>
              <a:gd name="connsiteY14" fmla="*/ 774786 h 1364643"/>
              <a:gd name="connsiteX15" fmla="*/ 0 w 2475097"/>
              <a:gd name="connsiteY15" fmla="*/ 774786 h 1364643"/>
              <a:gd name="connsiteX0" fmla="*/ 0 w 2455808"/>
              <a:gd name="connsiteY0" fmla="*/ 774786 h 1290037"/>
              <a:gd name="connsiteX1" fmla="*/ 51094 w 2455808"/>
              <a:gd name="connsiteY1" fmla="*/ 650709 h 1290037"/>
              <a:gd name="connsiteX2" fmla="*/ 160582 w 2455808"/>
              <a:gd name="connsiteY2" fmla="*/ 533930 h 1290037"/>
              <a:gd name="connsiteX3" fmla="*/ 379556 w 2455808"/>
              <a:gd name="connsiteY3" fmla="*/ 387957 h 1290037"/>
              <a:gd name="connsiteX4" fmla="*/ 613128 w 2455808"/>
              <a:gd name="connsiteY4" fmla="*/ 234685 h 1290037"/>
              <a:gd name="connsiteX5" fmla="*/ 832103 w 2455808"/>
              <a:gd name="connsiteY5" fmla="*/ 96011 h 1290037"/>
              <a:gd name="connsiteX6" fmla="*/ 1036479 w 2455808"/>
              <a:gd name="connsiteY6" fmla="*/ 8427 h 1290037"/>
              <a:gd name="connsiteX7" fmla="*/ 1131367 w 2455808"/>
              <a:gd name="connsiteY7" fmla="*/ 8427 h 1290037"/>
              <a:gd name="connsiteX8" fmla="*/ 1262752 w 2455808"/>
              <a:gd name="connsiteY8" fmla="*/ 52219 h 1290037"/>
              <a:gd name="connsiteX9" fmla="*/ 1437931 w 2455808"/>
              <a:gd name="connsiteY9" fmla="*/ 132504 h 1290037"/>
              <a:gd name="connsiteX10" fmla="*/ 1708000 w 2455808"/>
              <a:gd name="connsiteY10" fmla="*/ 307672 h 1290037"/>
              <a:gd name="connsiteX11" fmla="*/ 1875880 w 2455808"/>
              <a:gd name="connsiteY11" fmla="*/ 439048 h 1290037"/>
              <a:gd name="connsiteX12" fmla="*/ 2072957 w 2455808"/>
              <a:gd name="connsiteY12" fmla="*/ 585021 h 1290037"/>
              <a:gd name="connsiteX13" fmla="*/ 2226239 w 2455808"/>
              <a:gd name="connsiteY13" fmla="*/ 760189 h 1290037"/>
              <a:gd name="connsiteX14" fmla="*/ 2065658 w 2455808"/>
              <a:gd name="connsiteY14" fmla="*/ 774786 h 1290037"/>
              <a:gd name="connsiteX15" fmla="*/ 0 w 2455808"/>
              <a:gd name="connsiteY15" fmla="*/ 774786 h 1290037"/>
              <a:gd name="connsiteX0" fmla="*/ 0 w 2228555"/>
              <a:gd name="connsiteY0" fmla="*/ 774786 h 774786"/>
              <a:gd name="connsiteX1" fmla="*/ 51094 w 2228555"/>
              <a:gd name="connsiteY1" fmla="*/ 650709 h 774786"/>
              <a:gd name="connsiteX2" fmla="*/ 160582 w 2228555"/>
              <a:gd name="connsiteY2" fmla="*/ 533930 h 774786"/>
              <a:gd name="connsiteX3" fmla="*/ 379556 w 2228555"/>
              <a:gd name="connsiteY3" fmla="*/ 387957 h 774786"/>
              <a:gd name="connsiteX4" fmla="*/ 613128 w 2228555"/>
              <a:gd name="connsiteY4" fmla="*/ 234685 h 774786"/>
              <a:gd name="connsiteX5" fmla="*/ 832103 w 2228555"/>
              <a:gd name="connsiteY5" fmla="*/ 96011 h 774786"/>
              <a:gd name="connsiteX6" fmla="*/ 1036479 w 2228555"/>
              <a:gd name="connsiteY6" fmla="*/ 8427 h 774786"/>
              <a:gd name="connsiteX7" fmla="*/ 1131367 w 2228555"/>
              <a:gd name="connsiteY7" fmla="*/ 8427 h 774786"/>
              <a:gd name="connsiteX8" fmla="*/ 1262752 w 2228555"/>
              <a:gd name="connsiteY8" fmla="*/ 52219 h 774786"/>
              <a:gd name="connsiteX9" fmla="*/ 1437931 w 2228555"/>
              <a:gd name="connsiteY9" fmla="*/ 132504 h 774786"/>
              <a:gd name="connsiteX10" fmla="*/ 1708000 w 2228555"/>
              <a:gd name="connsiteY10" fmla="*/ 307672 h 774786"/>
              <a:gd name="connsiteX11" fmla="*/ 1875880 w 2228555"/>
              <a:gd name="connsiteY11" fmla="*/ 439048 h 774786"/>
              <a:gd name="connsiteX12" fmla="*/ 2072957 w 2228555"/>
              <a:gd name="connsiteY12" fmla="*/ 585021 h 774786"/>
              <a:gd name="connsiteX13" fmla="*/ 2065658 w 2228555"/>
              <a:gd name="connsiteY13" fmla="*/ 774786 h 774786"/>
              <a:gd name="connsiteX14" fmla="*/ 0 w 2228555"/>
              <a:gd name="connsiteY14" fmla="*/ 774786 h 774786"/>
              <a:gd name="connsiteX0" fmla="*/ 0 w 2189775"/>
              <a:gd name="connsiteY0" fmla="*/ 774786 h 774786"/>
              <a:gd name="connsiteX1" fmla="*/ 51094 w 2189775"/>
              <a:gd name="connsiteY1" fmla="*/ 650709 h 774786"/>
              <a:gd name="connsiteX2" fmla="*/ 160582 w 2189775"/>
              <a:gd name="connsiteY2" fmla="*/ 533930 h 774786"/>
              <a:gd name="connsiteX3" fmla="*/ 379556 w 2189775"/>
              <a:gd name="connsiteY3" fmla="*/ 387957 h 774786"/>
              <a:gd name="connsiteX4" fmla="*/ 613128 w 2189775"/>
              <a:gd name="connsiteY4" fmla="*/ 234685 h 774786"/>
              <a:gd name="connsiteX5" fmla="*/ 832103 w 2189775"/>
              <a:gd name="connsiteY5" fmla="*/ 96011 h 774786"/>
              <a:gd name="connsiteX6" fmla="*/ 1036479 w 2189775"/>
              <a:gd name="connsiteY6" fmla="*/ 8427 h 774786"/>
              <a:gd name="connsiteX7" fmla="*/ 1131367 w 2189775"/>
              <a:gd name="connsiteY7" fmla="*/ 8427 h 774786"/>
              <a:gd name="connsiteX8" fmla="*/ 1262752 w 2189775"/>
              <a:gd name="connsiteY8" fmla="*/ 52219 h 774786"/>
              <a:gd name="connsiteX9" fmla="*/ 1437931 w 2189775"/>
              <a:gd name="connsiteY9" fmla="*/ 132504 h 774786"/>
              <a:gd name="connsiteX10" fmla="*/ 1708000 w 2189775"/>
              <a:gd name="connsiteY10" fmla="*/ 307672 h 774786"/>
              <a:gd name="connsiteX11" fmla="*/ 1875880 w 2189775"/>
              <a:gd name="connsiteY11" fmla="*/ 439048 h 774786"/>
              <a:gd name="connsiteX12" fmla="*/ 2072957 w 2189775"/>
              <a:gd name="connsiteY12" fmla="*/ 585021 h 774786"/>
              <a:gd name="connsiteX13" fmla="*/ 2065658 w 2189775"/>
              <a:gd name="connsiteY13" fmla="*/ 774786 h 774786"/>
              <a:gd name="connsiteX14" fmla="*/ 0 w 2189775"/>
              <a:gd name="connsiteY14" fmla="*/ 774786 h 774786"/>
              <a:gd name="connsiteX0" fmla="*/ 0 w 2260671"/>
              <a:gd name="connsiteY0" fmla="*/ 774786 h 774786"/>
              <a:gd name="connsiteX1" fmla="*/ 51094 w 2260671"/>
              <a:gd name="connsiteY1" fmla="*/ 650709 h 774786"/>
              <a:gd name="connsiteX2" fmla="*/ 160582 w 2260671"/>
              <a:gd name="connsiteY2" fmla="*/ 533930 h 774786"/>
              <a:gd name="connsiteX3" fmla="*/ 379556 w 2260671"/>
              <a:gd name="connsiteY3" fmla="*/ 387957 h 774786"/>
              <a:gd name="connsiteX4" fmla="*/ 613128 w 2260671"/>
              <a:gd name="connsiteY4" fmla="*/ 234685 h 774786"/>
              <a:gd name="connsiteX5" fmla="*/ 832103 w 2260671"/>
              <a:gd name="connsiteY5" fmla="*/ 96011 h 774786"/>
              <a:gd name="connsiteX6" fmla="*/ 1036479 w 2260671"/>
              <a:gd name="connsiteY6" fmla="*/ 8427 h 774786"/>
              <a:gd name="connsiteX7" fmla="*/ 1131367 w 2260671"/>
              <a:gd name="connsiteY7" fmla="*/ 8427 h 774786"/>
              <a:gd name="connsiteX8" fmla="*/ 1262752 w 2260671"/>
              <a:gd name="connsiteY8" fmla="*/ 52219 h 774786"/>
              <a:gd name="connsiteX9" fmla="*/ 1437931 w 2260671"/>
              <a:gd name="connsiteY9" fmla="*/ 132504 h 774786"/>
              <a:gd name="connsiteX10" fmla="*/ 1708000 w 2260671"/>
              <a:gd name="connsiteY10" fmla="*/ 307672 h 774786"/>
              <a:gd name="connsiteX11" fmla="*/ 1875880 w 2260671"/>
              <a:gd name="connsiteY11" fmla="*/ 439048 h 774786"/>
              <a:gd name="connsiteX12" fmla="*/ 2072957 w 2260671"/>
              <a:gd name="connsiteY12" fmla="*/ 585021 h 774786"/>
              <a:gd name="connsiteX13" fmla="*/ 2175146 w 2260671"/>
              <a:gd name="connsiteY13" fmla="*/ 752890 h 774786"/>
              <a:gd name="connsiteX14" fmla="*/ 2065658 w 2260671"/>
              <a:gd name="connsiteY14" fmla="*/ 774786 h 774786"/>
              <a:gd name="connsiteX15" fmla="*/ 0 w 2260671"/>
              <a:gd name="connsiteY15" fmla="*/ 774786 h 774786"/>
              <a:gd name="connsiteX0" fmla="*/ 0 w 3153232"/>
              <a:gd name="connsiteY0" fmla="*/ 774786 h 782734"/>
              <a:gd name="connsiteX1" fmla="*/ 51094 w 3153232"/>
              <a:gd name="connsiteY1" fmla="*/ 650709 h 782734"/>
              <a:gd name="connsiteX2" fmla="*/ 160582 w 3153232"/>
              <a:gd name="connsiteY2" fmla="*/ 533930 h 782734"/>
              <a:gd name="connsiteX3" fmla="*/ 379556 w 3153232"/>
              <a:gd name="connsiteY3" fmla="*/ 387957 h 782734"/>
              <a:gd name="connsiteX4" fmla="*/ 613128 w 3153232"/>
              <a:gd name="connsiteY4" fmla="*/ 234685 h 782734"/>
              <a:gd name="connsiteX5" fmla="*/ 832103 w 3153232"/>
              <a:gd name="connsiteY5" fmla="*/ 96011 h 782734"/>
              <a:gd name="connsiteX6" fmla="*/ 1036479 w 3153232"/>
              <a:gd name="connsiteY6" fmla="*/ 8427 h 782734"/>
              <a:gd name="connsiteX7" fmla="*/ 1131367 w 3153232"/>
              <a:gd name="connsiteY7" fmla="*/ 8427 h 782734"/>
              <a:gd name="connsiteX8" fmla="*/ 1262752 w 3153232"/>
              <a:gd name="connsiteY8" fmla="*/ 52219 h 782734"/>
              <a:gd name="connsiteX9" fmla="*/ 1437931 w 3153232"/>
              <a:gd name="connsiteY9" fmla="*/ 132504 h 782734"/>
              <a:gd name="connsiteX10" fmla="*/ 1708000 w 3153232"/>
              <a:gd name="connsiteY10" fmla="*/ 307672 h 782734"/>
              <a:gd name="connsiteX11" fmla="*/ 1875880 w 3153232"/>
              <a:gd name="connsiteY11" fmla="*/ 439048 h 782734"/>
              <a:gd name="connsiteX12" fmla="*/ 2072957 w 3153232"/>
              <a:gd name="connsiteY12" fmla="*/ 585021 h 782734"/>
              <a:gd name="connsiteX13" fmla="*/ 3153231 w 3153232"/>
              <a:gd name="connsiteY13" fmla="*/ 767487 h 782734"/>
              <a:gd name="connsiteX14" fmla="*/ 2065658 w 3153232"/>
              <a:gd name="connsiteY14" fmla="*/ 774786 h 782734"/>
              <a:gd name="connsiteX15" fmla="*/ 0 w 3153232"/>
              <a:gd name="connsiteY15" fmla="*/ 774786 h 782734"/>
              <a:gd name="connsiteX0" fmla="*/ 0 w 3153232"/>
              <a:gd name="connsiteY0" fmla="*/ 774786 h 866979"/>
              <a:gd name="connsiteX1" fmla="*/ 51094 w 3153232"/>
              <a:gd name="connsiteY1" fmla="*/ 650709 h 866979"/>
              <a:gd name="connsiteX2" fmla="*/ 160582 w 3153232"/>
              <a:gd name="connsiteY2" fmla="*/ 533930 h 866979"/>
              <a:gd name="connsiteX3" fmla="*/ 379556 w 3153232"/>
              <a:gd name="connsiteY3" fmla="*/ 387957 h 866979"/>
              <a:gd name="connsiteX4" fmla="*/ 613128 w 3153232"/>
              <a:gd name="connsiteY4" fmla="*/ 234685 h 866979"/>
              <a:gd name="connsiteX5" fmla="*/ 832103 w 3153232"/>
              <a:gd name="connsiteY5" fmla="*/ 96011 h 866979"/>
              <a:gd name="connsiteX6" fmla="*/ 1036479 w 3153232"/>
              <a:gd name="connsiteY6" fmla="*/ 8427 h 866979"/>
              <a:gd name="connsiteX7" fmla="*/ 1131367 w 3153232"/>
              <a:gd name="connsiteY7" fmla="*/ 8427 h 866979"/>
              <a:gd name="connsiteX8" fmla="*/ 1262752 w 3153232"/>
              <a:gd name="connsiteY8" fmla="*/ 52219 h 866979"/>
              <a:gd name="connsiteX9" fmla="*/ 1437931 w 3153232"/>
              <a:gd name="connsiteY9" fmla="*/ 132504 h 866979"/>
              <a:gd name="connsiteX10" fmla="*/ 1708000 w 3153232"/>
              <a:gd name="connsiteY10" fmla="*/ 307672 h 866979"/>
              <a:gd name="connsiteX11" fmla="*/ 1875880 w 3153232"/>
              <a:gd name="connsiteY11" fmla="*/ 439048 h 866979"/>
              <a:gd name="connsiteX12" fmla="*/ 2072957 w 3153232"/>
              <a:gd name="connsiteY12" fmla="*/ 585021 h 866979"/>
              <a:gd name="connsiteX13" fmla="*/ 3153231 w 3153232"/>
              <a:gd name="connsiteY13" fmla="*/ 767487 h 866979"/>
              <a:gd name="connsiteX14" fmla="*/ 2065658 w 3153232"/>
              <a:gd name="connsiteY14" fmla="*/ 774786 h 866979"/>
              <a:gd name="connsiteX15" fmla="*/ 0 w 3153232"/>
              <a:gd name="connsiteY15" fmla="*/ 774786 h 866979"/>
              <a:gd name="connsiteX0" fmla="*/ 0 w 2228555"/>
              <a:gd name="connsiteY0" fmla="*/ 774786 h 774786"/>
              <a:gd name="connsiteX1" fmla="*/ 51094 w 2228555"/>
              <a:gd name="connsiteY1" fmla="*/ 650709 h 774786"/>
              <a:gd name="connsiteX2" fmla="*/ 160582 w 2228555"/>
              <a:gd name="connsiteY2" fmla="*/ 533930 h 774786"/>
              <a:gd name="connsiteX3" fmla="*/ 379556 w 2228555"/>
              <a:gd name="connsiteY3" fmla="*/ 387957 h 774786"/>
              <a:gd name="connsiteX4" fmla="*/ 613128 w 2228555"/>
              <a:gd name="connsiteY4" fmla="*/ 234685 h 774786"/>
              <a:gd name="connsiteX5" fmla="*/ 832103 w 2228555"/>
              <a:gd name="connsiteY5" fmla="*/ 96011 h 774786"/>
              <a:gd name="connsiteX6" fmla="*/ 1036479 w 2228555"/>
              <a:gd name="connsiteY6" fmla="*/ 8427 h 774786"/>
              <a:gd name="connsiteX7" fmla="*/ 1131367 w 2228555"/>
              <a:gd name="connsiteY7" fmla="*/ 8427 h 774786"/>
              <a:gd name="connsiteX8" fmla="*/ 1262752 w 2228555"/>
              <a:gd name="connsiteY8" fmla="*/ 52219 h 774786"/>
              <a:gd name="connsiteX9" fmla="*/ 1437931 w 2228555"/>
              <a:gd name="connsiteY9" fmla="*/ 132504 h 774786"/>
              <a:gd name="connsiteX10" fmla="*/ 1708000 w 2228555"/>
              <a:gd name="connsiteY10" fmla="*/ 307672 h 774786"/>
              <a:gd name="connsiteX11" fmla="*/ 1875880 w 2228555"/>
              <a:gd name="connsiteY11" fmla="*/ 439048 h 774786"/>
              <a:gd name="connsiteX12" fmla="*/ 2072957 w 2228555"/>
              <a:gd name="connsiteY12" fmla="*/ 585021 h 774786"/>
              <a:gd name="connsiteX13" fmla="*/ 2065658 w 2228555"/>
              <a:gd name="connsiteY13" fmla="*/ 774786 h 774786"/>
              <a:gd name="connsiteX14" fmla="*/ 0 w 2228555"/>
              <a:gd name="connsiteY14" fmla="*/ 774786 h 774786"/>
              <a:gd name="connsiteX0" fmla="*/ 0 w 2332903"/>
              <a:gd name="connsiteY0" fmla="*/ 774786 h 789383"/>
              <a:gd name="connsiteX1" fmla="*/ 51094 w 2332903"/>
              <a:gd name="connsiteY1" fmla="*/ 650709 h 789383"/>
              <a:gd name="connsiteX2" fmla="*/ 160582 w 2332903"/>
              <a:gd name="connsiteY2" fmla="*/ 533930 h 789383"/>
              <a:gd name="connsiteX3" fmla="*/ 379556 w 2332903"/>
              <a:gd name="connsiteY3" fmla="*/ 387957 h 789383"/>
              <a:gd name="connsiteX4" fmla="*/ 613128 w 2332903"/>
              <a:gd name="connsiteY4" fmla="*/ 234685 h 789383"/>
              <a:gd name="connsiteX5" fmla="*/ 832103 w 2332903"/>
              <a:gd name="connsiteY5" fmla="*/ 96011 h 789383"/>
              <a:gd name="connsiteX6" fmla="*/ 1036479 w 2332903"/>
              <a:gd name="connsiteY6" fmla="*/ 8427 h 789383"/>
              <a:gd name="connsiteX7" fmla="*/ 1131367 w 2332903"/>
              <a:gd name="connsiteY7" fmla="*/ 8427 h 789383"/>
              <a:gd name="connsiteX8" fmla="*/ 1262752 w 2332903"/>
              <a:gd name="connsiteY8" fmla="*/ 52219 h 789383"/>
              <a:gd name="connsiteX9" fmla="*/ 1437931 w 2332903"/>
              <a:gd name="connsiteY9" fmla="*/ 132504 h 789383"/>
              <a:gd name="connsiteX10" fmla="*/ 1708000 w 2332903"/>
              <a:gd name="connsiteY10" fmla="*/ 307672 h 789383"/>
              <a:gd name="connsiteX11" fmla="*/ 1875880 w 2332903"/>
              <a:gd name="connsiteY11" fmla="*/ 439048 h 789383"/>
              <a:gd name="connsiteX12" fmla="*/ 2072957 w 2332903"/>
              <a:gd name="connsiteY12" fmla="*/ 585021 h 789383"/>
              <a:gd name="connsiteX13" fmla="*/ 2197043 w 2332903"/>
              <a:gd name="connsiteY13" fmla="*/ 789383 h 789383"/>
              <a:gd name="connsiteX14" fmla="*/ 0 w 2332903"/>
              <a:gd name="connsiteY14" fmla="*/ 774786 h 789383"/>
              <a:gd name="connsiteX0" fmla="*/ 0 w 2503574"/>
              <a:gd name="connsiteY0" fmla="*/ 774786 h 789498"/>
              <a:gd name="connsiteX1" fmla="*/ 51094 w 2503574"/>
              <a:gd name="connsiteY1" fmla="*/ 650709 h 789498"/>
              <a:gd name="connsiteX2" fmla="*/ 160582 w 2503574"/>
              <a:gd name="connsiteY2" fmla="*/ 533930 h 789498"/>
              <a:gd name="connsiteX3" fmla="*/ 379556 w 2503574"/>
              <a:gd name="connsiteY3" fmla="*/ 387957 h 789498"/>
              <a:gd name="connsiteX4" fmla="*/ 613128 w 2503574"/>
              <a:gd name="connsiteY4" fmla="*/ 234685 h 789498"/>
              <a:gd name="connsiteX5" fmla="*/ 832103 w 2503574"/>
              <a:gd name="connsiteY5" fmla="*/ 96011 h 789498"/>
              <a:gd name="connsiteX6" fmla="*/ 1036479 w 2503574"/>
              <a:gd name="connsiteY6" fmla="*/ 8427 h 789498"/>
              <a:gd name="connsiteX7" fmla="*/ 1131367 w 2503574"/>
              <a:gd name="connsiteY7" fmla="*/ 8427 h 789498"/>
              <a:gd name="connsiteX8" fmla="*/ 1262752 w 2503574"/>
              <a:gd name="connsiteY8" fmla="*/ 52219 h 789498"/>
              <a:gd name="connsiteX9" fmla="*/ 1437931 w 2503574"/>
              <a:gd name="connsiteY9" fmla="*/ 132504 h 789498"/>
              <a:gd name="connsiteX10" fmla="*/ 1708000 w 2503574"/>
              <a:gd name="connsiteY10" fmla="*/ 307672 h 789498"/>
              <a:gd name="connsiteX11" fmla="*/ 1875880 w 2503574"/>
              <a:gd name="connsiteY11" fmla="*/ 439048 h 789498"/>
              <a:gd name="connsiteX12" fmla="*/ 2072957 w 2503574"/>
              <a:gd name="connsiteY12" fmla="*/ 585021 h 789498"/>
              <a:gd name="connsiteX13" fmla="*/ 2197043 w 2503574"/>
              <a:gd name="connsiteY13" fmla="*/ 789383 h 789498"/>
              <a:gd name="connsiteX14" fmla="*/ 0 w 2503574"/>
              <a:gd name="connsiteY14" fmla="*/ 774786 h 789498"/>
              <a:gd name="connsiteX0" fmla="*/ 0 w 2503574"/>
              <a:gd name="connsiteY0" fmla="*/ 774786 h 789498"/>
              <a:gd name="connsiteX1" fmla="*/ 51094 w 2503574"/>
              <a:gd name="connsiteY1" fmla="*/ 650709 h 789498"/>
              <a:gd name="connsiteX2" fmla="*/ 160582 w 2503574"/>
              <a:gd name="connsiteY2" fmla="*/ 533930 h 789498"/>
              <a:gd name="connsiteX3" fmla="*/ 379556 w 2503574"/>
              <a:gd name="connsiteY3" fmla="*/ 387957 h 789498"/>
              <a:gd name="connsiteX4" fmla="*/ 613128 w 2503574"/>
              <a:gd name="connsiteY4" fmla="*/ 234685 h 789498"/>
              <a:gd name="connsiteX5" fmla="*/ 832103 w 2503574"/>
              <a:gd name="connsiteY5" fmla="*/ 96011 h 789498"/>
              <a:gd name="connsiteX6" fmla="*/ 1036479 w 2503574"/>
              <a:gd name="connsiteY6" fmla="*/ 8427 h 789498"/>
              <a:gd name="connsiteX7" fmla="*/ 1131367 w 2503574"/>
              <a:gd name="connsiteY7" fmla="*/ 8427 h 789498"/>
              <a:gd name="connsiteX8" fmla="*/ 1262752 w 2503574"/>
              <a:gd name="connsiteY8" fmla="*/ 52219 h 789498"/>
              <a:gd name="connsiteX9" fmla="*/ 1437931 w 2503574"/>
              <a:gd name="connsiteY9" fmla="*/ 132504 h 789498"/>
              <a:gd name="connsiteX10" fmla="*/ 1708000 w 2503574"/>
              <a:gd name="connsiteY10" fmla="*/ 307672 h 789498"/>
              <a:gd name="connsiteX11" fmla="*/ 1875880 w 2503574"/>
              <a:gd name="connsiteY11" fmla="*/ 439048 h 789498"/>
              <a:gd name="connsiteX12" fmla="*/ 2072957 w 2503574"/>
              <a:gd name="connsiteY12" fmla="*/ 585021 h 789498"/>
              <a:gd name="connsiteX13" fmla="*/ 2197043 w 2503574"/>
              <a:gd name="connsiteY13" fmla="*/ 789383 h 789498"/>
              <a:gd name="connsiteX14" fmla="*/ 0 w 2503574"/>
              <a:gd name="connsiteY14" fmla="*/ 774786 h 789498"/>
              <a:gd name="connsiteX0" fmla="*/ 0 w 2503574"/>
              <a:gd name="connsiteY0" fmla="*/ 774786 h 789498"/>
              <a:gd name="connsiteX1" fmla="*/ 51094 w 2503574"/>
              <a:gd name="connsiteY1" fmla="*/ 650709 h 789498"/>
              <a:gd name="connsiteX2" fmla="*/ 160582 w 2503574"/>
              <a:gd name="connsiteY2" fmla="*/ 533930 h 789498"/>
              <a:gd name="connsiteX3" fmla="*/ 379556 w 2503574"/>
              <a:gd name="connsiteY3" fmla="*/ 387957 h 789498"/>
              <a:gd name="connsiteX4" fmla="*/ 613128 w 2503574"/>
              <a:gd name="connsiteY4" fmla="*/ 234685 h 789498"/>
              <a:gd name="connsiteX5" fmla="*/ 832103 w 2503574"/>
              <a:gd name="connsiteY5" fmla="*/ 96011 h 789498"/>
              <a:gd name="connsiteX6" fmla="*/ 1036479 w 2503574"/>
              <a:gd name="connsiteY6" fmla="*/ 8427 h 789498"/>
              <a:gd name="connsiteX7" fmla="*/ 1131367 w 2503574"/>
              <a:gd name="connsiteY7" fmla="*/ 8427 h 789498"/>
              <a:gd name="connsiteX8" fmla="*/ 1262752 w 2503574"/>
              <a:gd name="connsiteY8" fmla="*/ 52219 h 789498"/>
              <a:gd name="connsiteX9" fmla="*/ 1437931 w 2503574"/>
              <a:gd name="connsiteY9" fmla="*/ 132504 h 789498"/>
              <a:gd name="connsiteX10" fmla="*/ 1708000 w 2503574"/>
              <a:gd name="connsiteY10" fmla="*/ 307672 h 789498"/>
              <a:gd name="connsiteX11" fmla="*/ 1875880 w 2503574"/>
              <a:gd name="connsiteY11" fmla="*/ 439048 h 789498"/>
              <a:gd name="connsiteX12" fmla="*/ 2072957 w 2503574"/>
              <a:gd name="connsiteY12" fmla="*/ 585021 h 789498"/>
              <a:gd name="connsiteX13" fmla="*/ 2197043 w 2503574"/>
              <a:gd name="connsiteY13" fmla="*/ 789383 h 789498"/>
              <a:gd name="connsiteX14" fmla="*/ 0 w 2503574"/>
              <a:gd name="connsiteY14" fmla="*/ 774786 h 789498"/>
              <a:gd name="connsiteX0" fmla="*/ 142863 w 2215820"/>
              <a:gd name="connsiteY0" fmla="*/ 774786 h 775659"/>
              <a:gd name="connsiteX1" fmla="*/ 193957 w 2215820"/>
              <a:gd name="connsiteY1" fmla="*/ 650709 h 775659"/>
              <a:gd name="connsiteX2" fmla="*/ 303445 w 2215820"/>
              <a:gd name="connsiteY2" fmla="*/ 533930 h 775659"/>
              <a:gd name="connsiteX3" fmla="*/ 522419 w 2215820"/>
              <a:gd name="connsiteY3" fmla="*/ 387957 h 775659"/>
              <a:gd name="connsiteX4" fmla="*/ 755991 w 2215820"/>
              <a:gd name="connsiteY4" fmla="*/ 234685 h 775659"/>
              <a:gd name="connsiteX5" fmla="*/ 974966 w 2215820"/>
              <a:gd name="connsiteY5" fmla="*/ 96011 h 775659"/>
              <a:gd name="connsiteX6" fmla="*/ 1179342 w 2215820"/>
              <a:gd name="connsiteY6" fmla="*/ 8427 h 775659"/>
              <a:gd name="connsiteX7" fmla="*/ 1274230 w 2215820"/>
              <a:gd name="connsiteY7" fmla="*/ 8427 h 775659"/>
              <a:gd name="connsiteX8" fmla="*/ 1405615 w 2215820"/>
              <a:gd name="connsiteY8" fmla="*/ 52219 h 775659"/>
              <a:gd name="connsiteX9" fmla="*/ 1580794 w 2215820"/>
              <a:gd name="connsiteY9" fmla="*/ 132504 h 775659"/>
              <a:gd name="connsiteX10" fmla="*/ 1850863 w 2215820"/>
              <a:gd name="connsiteY10" fmla="*/ 307672 h 775659"/>
              <a:gd name="connsiteX11" fmla="*/ 2018743 w 2215820"/>
              <a:gd name="connsiteY11" fmla="*/ 439048 h 775659"/>
              <a:gd name="connsiteX12" fmla="*/ 2215820 w 2215820"/>
              <a:gd name="connsiteY12" fmla="*/ 585021 h 775659"/>
              <a:gd name="connsiteX13" fmla="*/ 142863 w 2215820"/>
              <a:gd name="connsiteY13" fmla="*/ 774786 h 775659"/>
              <a:gd name="connsiteX0" fmla="*/ 142863 w 2339906"/>
              <a:gd name="connsiteY0" fmla="*/ 774786 h 797394"/>
              <a:gd name="connsiteX1" fmla="*/ 193957 w 2339906"/>
              <a:gd name="connsiteY1" fmla="*/ 650709 h 797394"/>
              <a:gd name="connsiteX2" fmla="*/ 303445 w 2339906"/>
              <a:gd name="connsiteY2" fmla="*/ 533930 h 797394"/>
              <a:gd name="connsiteX3" fmla="*/ 522419 w 2339906"/>
              <a:gd name="connsiteY3" fmla="*/ 387957 h 797394"/>
              <a:gd name="connsiteX4" fmla="*/ 755991 w 2339906"/>
              <a:gd name="connsiteY4" fmla="*/ 234685 h 797394"/>
              <a:gd name="connsiteX5" fmla="*/ 974966 w 2339906"/>
              <a:gd name="connsiteY5" fmla="*/ 96011 h 797394"/>
              <a:gd name="connsiteX6" fmla="*/ 1179342 w 2339906"/>
              <a:gd name="connsiteY6" fmla="*/ 8427 h 797394"/>
              <a:gd name="connsiteX7" fmla="*/ 1274230 w 2339906"/>
              <a:gd name="connsiteY7" fmla="*/ 8427 h 797394"/>
              <a:gd name="connsiteX8" fmla="*/ 1405615 w 2339906"/>
              <a:gd name="connsiteY8" fmla="*/ 52219 h 797394"/>
              <a:gd name="connsiteX9" fmla="*/ 1580794 w 2339906"/>
              <a:gd name="connsiteY9" fmla="*/ 132504 h 797394"/>
              <a:gd name="connsiteX10" fmla="*/ 1850863 w 2339906"/>
              <a:gd name="connsiteY10" fmla="*/ 307672 h 797394"/>
              <a:gd name="connsiteX11" fmla="*/ 2018743 w 2339906"/>
              <a:gd name="connsiteY11" fmla="*/ 439048 h 797394"/>
              <a:gd name="connsiteX12" fmla="*/ 2339906 w 2339906"/>
              <a:gd name="connsiteY12" fmla="*/ 774786 h 797394"/>
              <a:gd name="connsiteX13" fmla="*/ 142863 w 2339906"/>
              <a:gd name="connsiteY13" fmla="*/ 774786 h 797394"/>
              <a:gd name="connsiteX0" fmla="*/ 272599 w 2469642"/>
              <a:gd name="connsiteY0" fmla="*/ 774786 h 797394"/>
              <a:gd name="connsiteX1" fmla="*/ 31729 w 2469642"/>
              <a:gd name="connsiteY1" fmla="*/ 650708 h 797394"/>
              <a:gd name="connsiteX2" fmla="*/ 323693 w 2469642"/>
              <a:gd name="connsiteY2" fmla="*/ 650709 h 797394"/>
              <a:gd name="connsiteX3" fmla="*/ 433181 w 2469642"/>
              <a:gd name="connsiteY3" fmla="*/ 533930 h 797394"/>
              <a:gd name="connsiteX4" fmla="*/ 652155 w 2469642"/>
              <a:gd name="connsiteY4" fmla="*/ 387957 h 797394"/>
              <a:gd name="connsiteX5" fmla="*/ 885727 w 2469642"/>
              <a:gd name="connsiteY5" fmla="*/ 234685 h 797394"/>
              <a:gd name="connsiteX6" fmla="*/ 1104702 w 2469642"/>
              <a:gd name="connsiteY6" fmla="*/ 96011 h 797394"/>
              <a:gd name="connsiteX7" fmla="*/ 1309078 w 2469642"/>
              <a:gd name="connsiteY7" fmla="*/ 8427 h 797394"/>
              <a:gd name="connsiteX8" fmla="*/ 1403966 w 2469642"/>
              <a:gd name="connsiteY8" fmla="*/ 8427 h 797394"/>
              <a:gd name="connsiteX9" fmla="*/ 1535351 w 2469642"/>
              <a:gd name="connsiteY9" fmla="*/ 52219 h 797394"/>
              <a:gd name="connsiteX10" fmla="*/ 1710530 w 2469642"/>
              <a:gd name="connsiteY10" fmla="*/ 132504 h 797394"/>
              <a:gd name="connsiteX11" fmla="*/ 1980599 w 2469642"/>
              <a:gd name="connsiteY11" fmla="*/ 307672 h 797394"/>
              <a:gd name="connsiteX12" fmla="*/ 2148479 w 2469642"/>
              <a:gd name="connsiteY12" fmla="*/ 439048 h 797394"/>
              <a:gd name="connsiteX13" fmla="*/ 2469642 w 2469642"/>
              <a:gd name="connsiteY13" fmla="*/ 774786 h 797394"/>
              <a:gd name="connsiteX14" fmla="*/ 272599 w 2469642"/>
              <a:gd name="connsiteY14" fmla="*/ 774786 h 797394"/>
              <a:gd name="connsiteX0" fmla="*/ 152035 w 2349078"/>
              <a:gd name="connsiteY0" fmla="*/ 774786 h 797394"/>
              <a:gd name="connsiteX1" fmla="*/ 203129 w 2349078"/>
              <a:gd name="connsiteY1" fmla="*/ 650709 h 797394"/>
              <a:gd name="connsiteX2" fmla="*/ 312617 w 2349078"/>
              <a:gd name="connsiteY2" fmla="*/ 533930 h 797394"/>
              <a:gd name="connsiteX3" fmla="*/ 531591 w 2349078"/>
              <a:gd name="connsiteY3" fmla="*/ 387957 h 797394"/>
              <a:gd name="connsiteX4" fmla="*/ 765163 w 2349078"/>
              <a:gd name="connsiteY4" fmla="*/ 234685 h 797394"/>
              <a:gd name="connsiteX5" fmla="*/ 984138 w 2349078"/>
              <a:gd name="connsiteY5" fmla="*/ 96011 h 797394"/>
              <a:gd name="connsiteX6" fmla="*/ 1188514 w 2349078"/>
              <a:gd name="connsiteY6" fmla="*/ 8427 h 797394"/>
              <a:gd name="connsiteX7" fmla="*/ 1283402 w 2349078"/>
              <a:gd name="connsiteY7" fmla="*/ 8427 h 797394"/>
              <a:gd name="connsiteX8" fmla="*/ 1414787 w 2349078"/>
              <a:gd name="connsiteY8" fmla="*/ 52219 h 797394"/>
              <a:gd name="connsiteX9" fmla="*/ 1589966 w 2349078"/>
              <a:gd name="connsiteY9" fmla="*/ 132504 h 797394"/>
              <a:gd name="connsiteX10" fmla="*/ 1860035 w 2349078"/>
              <a:gd name="connsiteY10" fmla="*/ 307672 h 797394"/>
              <a:gd name="connsiteX11" fmla="*/ 2027915 w 2349078"/>
              <a:gd name="connsiteY11" fmla="*/ 439048 h 797394"/>
              <a:gd name="connsiteX12" fmla="*/ 2349078 w 2349078"/>
              <a:gd name="connsiteY12" fmla="*/ 774786 h 797394"/>
              <a:gd name="connsiteX13" fmla="*/ 152035 w 2349078"/>
              <a:gd name="connsiteY13" fmla="*/ 774786 h 797394"/>
              <a:gd name="connsiteX0" fmla="*/ 193317 w 2314161"/>
              <a:gd name="connsiteY0" fmla="*/ 811279 h 812191"/>
              <a:gd name="connsiteX1" fmla="*/ 83830 w 2314161"/>
              <a:gd name="connsiteY1" fmla="*/ 650709 h 812191"/>
              <a:gd name="connsiteX2" fmla="*/ 193318 w 2314161"/>
              <a:gd name="connsiteY2" fmla="*/ 533930 h 812191"/>
              <a:gd name="connsiteX3" fmla="*/ 412292 w 2314161"/>
              <a:gd name="connsiteY3" fmla="*/ 387957 h 812191"/>
              <a:gd name="connsiteX4" fmla="*/ 645864 w 2314161"/>
              <a:gd name="connsiteY4" fmla="*/ 234685 h 812191"/>
              <a:gd name="connsiteX5" fmla="*/ 864839 w 2314161"/>
              <a:gd name="connsiteY5" fmla="*/ 96011 h 812191"/>
              <a:gd name="connsiteX6" fmla="*/ 1069215 w 2314161"/>
              <a:gd name="connsiteY6" fmla="*/ 8427 h 812191"/>
              <a:gd name="connsiteX7" fmla="*/ 1164103 w 2314161"/>
              <a:gd name="connsiteY7" fmla="*/ 8427 h 812191"/>
              <a:gd name="connsiteX8" fmla="*/ 1295488 w 2314161"/>
              <a:gd name="connsiteY8" fmla="*/ 52219 h 812191"/>
              <a:gd name="connsiteX9" fmla="*/ 1470667 w 2314161"/>
              <a:gd name="connsiteY9" fmla="*/ 132504 h 812191"/>
              <a:gd name="connsiteX10" fmla="*/ 1740736 w 2314161"/>
              <a:gd name="connsiteY10" fmla="*/ 307672 h 812191"/>
              <a:gd name="connsiteX11" fmla="*/ 1908616 w 2314161"/>
              <a:gd name="connsiteY11" fmla="*/ 439048 h 812191"/>
              <a:gd name="connsiteX12" fmla="*/ 2229779 w 2314161"/>
              <a:gd name="connsiteY12" fmla="*/ 774786 h 812191"/>
              <a:gd name="connsiteX13" fmla="*/ 193317 w 2314161"/>
              <a:gd name="connsiteY13" fmla="*/ 811279 h 812191"/>
              <a:gd name="connsiteX0" fmla="*/ 193317 w 2314161"/>
              <a:gd name="connsiteY0" fmla="*/ 789383 h 802204"/>
              <a:gd name="connsiteX1" fmla="*/ 83830 w 2314161"/>
              <a:gd name="connsiteY1" fmla="*/ 650709 h 802204"/>
              <a:gd name="connsiteX2" fmla="*/ 193318 w 2314161"/>
              <a:gd name="connsiteY2" fmla="*/ 533930 h 802204"/>
              <a:gd name="connsiteX3" fmla="*/ 412292 w 2314161"/>
              <a:gd name="connsiteY3" fmla="*/ 387957 h 802204"/>
              <a:gd name="connsiteX4" fmla="*/ 645864 w 2314161"/>
              <a:gd name="connsiteY4" fmla="*/ 234685 h 802204"/>
              <a:gd name="connsiteX5" fmla="*/ 864839 w 2314161"/>
              <a:gd name="connsiteY5" fmla="*/ 96011 h 802204"/>
              <a:gd name="connsiteX6" fmla="*/ 1069215 w 2314161"/>
              <a:gd name="connsiteY6" fmla="*/ 8427 h 802204"/>
              <a:gd name="connsiteX7" fmla="*/ 1164103 w 2314161"/>
              <a:gd name="connsiteY7" fmla="*/ 8427 h 802204"/>
              <a:gd name="connsiteX8" fmla="*/ 1295488 w 2314161"/>
              <a:gd name="connsiteY8" fmla="*/ 52219 h 802204"/>
              <a:gd name="connsiteX9" fmla="*/ 1470667 w 2314161"/>
              <a:gd name="connsiteY9" fmla="*/ 132504 h 802204"/>
              <a:gd name="connsiteX10" fmla="*/ 1740736 w 2314161"/>
              <a:gd name="connsiteY10" fmla="*/ 307672 h 802204"/>
              <a:gd name="connsiteX11" fmla="*/ 1908616 w 2314161"/>
              <a:gd name="connsiteY11" fmla="*/ 439048 h 802204"/>
              <a:gd name="connsiteX12" fmla="*/ 2229779 w 2314161"/>
              <a:gd name="connsiteY12" fmla="*/ 774786 h 802204"/>
              <a:gd name="connsiteX13" fmla="*/ 193317 w 2314161"/>
              <a:gd name="connsiteY13" fmla="*/ 789383 h 802204"/>
              <a:gd name="connsiteX0" fmla="*/ 205034 w 2325878"/>
              <a:gd name="connsiteY0" fmla="*/ 789383 h 802204"/>
              <a:gd name="connsiteX1" fmla="*/ 66350 w 2325878"/>
              <a:gd name="connsiteY1" fmla="*/ 694501 h 802204"/>
              <a:gd name="connsiteX2" fmla="*/ 205035 w 2325878"/>
              <a:gd name="connsiteY2" fmla="*/ 533930 h 802204"/>
              <a:gd name="connsiteX3" fmla="*/ 424009 w 2325878"/>
              <a:gd name="connsiteY3" fmla="*/ 387957 h 802204"/>
              <a:gd name="connsiteX4" fmla="*/ 657581 w 2325878"/>
              <a:gd name="connsiteY4" fmla="*/ 234685 h 802204"/>
              <a:gd name="connsiteX5" fmla="*/ 876556 w 2325878"/>
              <a:gd name="connsiteY5" fmla="*/ 96011 h 802204"/>
              <a:gd name="connsiteX6" fmla="*/ 1080932 w 2325878"/>
              <a:gd name="connsiteY6" fmla="*/ 8427 h 802204"/>
              <a:gd name="connsiteX7" fmla="*/ 1175820 w 2325878"/>
              <a:gd name="connsiteY7" fmla="*/ 8427 h 802204"/>
              <a:gd name="connsiteX8" fmla="*/ 1307205 w 2325878"/>
              <a:gd name="connsiteY8" fmla="*/ 52219 h 802204"/>
              <a:gd name="connsiteX9" fmla="*/ 1482384 w 2325878"/>
              <a:gd name="connsiteY9" fmla="*/ 132504 h 802204"/>
              <a:gd name="connsiteX10" fmla="*/ 1752453 w 2325878"/>
              <a:gd name="connsiteY10" fmla="*/ 307672 h 802204"/>
              <a:gd name="connsiteX11" fmla="*/ 1920333 w 2325878"/>
              <a:gd name="connsiteY11" fmla="*/ 439048 h 802204"/>
              <a:gd name="connsiteX12" fmla="*/ 2241496 w 2325878"/>
              <a:gd name="connsiteY12" fmla="*/ 774786 h 802204"/>
              <a:gd name="connsiteX13" fmla="*/ 205034 w 2325878"/>
              <a:gd name="connsiteY13" fmla="*/ 789383 h 802204"/>
              <a:gd name="connsiteX0" fmla="*/ 214749 w 2335593"/>
              <a:gd name="connsiteY0" fmla="*/ 789383 h 802204"/>
              <a:gd name="connsiteX1" fmla="*/ 54168 w 2335593"/>
              <a:gd name="connsiteY1" fmla="*/ 658007 h 802204"/>
              <a:gd name="connsiteX2" fmla="*/ 214750 w 2335593"/>
              <a:gd name="connsiteY2" fmla="*/ 533930 h 802204"/>
              <a:gd name="connsiteX3" fmla="*/ 433724 w 2335593"/>
              <a:gd name="connsiteY3" fmla="*/ 387957 h 802204"/>
              <a:gd name="connsiteX4" fmla="*/ 667296 w 2335593"/>
              <a:gd name="connsiteY4" fmla="*/ 234685 h 802204"/>
              <a:gd name="connsiteX5" fmla="*/ 886271 w 2335593"/>
              <a:gd name="connsiteY5" fmla="*/ 96011 h 802204"/>
              <a:gd name="connsiteX6" fmla="*/ 1090647 w 2335593"/>
              <a:gd name="connsiteY6" fmla="*/ 8427 h 802204"/>
              <a:gd name="connsiteX7" fmla="*/ 1185535 w 2335593"/>
              <a:gd name="connsiteY7" fmla="*/ 8427 h 802204"/>
              <a:gd name="connsiteX8" fmla="*/ 1316920 w 2335593"/>
              <a:gd name="connsiteY8" fmla="*/ 52219 h 802204"/>
              <a:gd name="connsiteX9" fmla="*/ 1492099 w 2335593"/>
              <a:gd name="connsiteY9" fmla="*/ 132504 h 802204"/>
              <a:gd name="connsiteX10" fmla="*/ 1762168 w 2335593"/>
              <a:gd name="connsiteY10" fmla="*/ 307672 h 802204"/>
              <a:gd name="connsiteX11" fmla="*/ 1930048 w 2335593"/>
              <a:gd name="connsiteY11" fmla="*/ 439048 h 802204"/>
              <a:gd name="connsiteX12" fmla="*/ 2251211 w 2335593"/>
              <a:gd name="connsiteY12" fmla="*/ 774786 h 802204"/>
              <a:gd name="connsiteX13" fmla="*/ 214749 w 2335593"/>
              <a:gd name="connsiteY13" fmla="*/ 789383 h 802204"/>
              <a:gd name="connsiteX0" fmla="*/ 233021 w 2353865"/>
              <a:gd name="connsiteY0" fmla="*/ 789383 h 802204"/>
              <a:gd name="connsiteX1" fmla="*/ 35944 w 2353865"/>
              <a:gd name="connsiteY1" fmla="*/ 709098 h 802204"/>
              <a:gd name="connsiteX2" fmla="*/ 233022 w 2353865"/>
              <a:gd name="connsiteY2" fmla="*/ 533930 h 802204"/>
              <a:gd name="connsiteX3" fmla="*/ 451996 w 2353865"/>
              <a:gd name="connsiteY3" fmla="*/ 387957 h 802204"/>
              <a:gd name="connsiteX4" fmla="*/ 685568 w 2353865"/>
              <a:gd name="connsiteY4" fmla="*/ 234685 h 802204"/>
              <a:gd name="connsiteX5" fmla="*/ 904543 w 2353865"/>
              <a:gd name="connsiteY5" fmla="*/ 96011 h 802204"/>
              <a:gd name="connsiteX6" fmla="*/ 1108919 w 2353865"/>
              <a:gd name="connsiteY6" fmla="*/ 8427 h 802204"/>
              <a:gd name="connsiteX7" fmla="*/ 1203807 w 2353865"/>
              <a:gd name="connsiteY7" fmla="*/ 8427 h 802204"/>
              <a:gd name="connsiteX8" fmla="*/ 1335192 w 2353865"/>
              <a:gd name="connsiteY8" fmla="*/ 52219 h 802204"/>
              <a:gd name="connsiteX9" fmla="*/ 1510371 w 2353865"/>
              <a:gd name="connsiteY9" fmla="*/ 132504 h 802204"/>
              <a:gd name="connsiteX10" fmla="*/ 1780440 w 2353865"/>
              <a:gd name="connsiteY10" fmla="*/ 307672 h 802204"/>
              <a:gd name="connsiteX11" fmla="*/ 1948320 w 2353865"/>
              <a:gd name="connsiteY11" fmla="*/ 439048 h 802204"/>
              <a:gd name="connsiteX12" fmla="*/ 2269483 w 2353865"/>
              <a:gd name="connsiteY12" fmla="*/ 774786 h 802204"/>
              <a:gd name="connsiteX13" fmla="*/ 233021 w 2353865"/>
              <a:gd name="connsiteY13" fmla="*/ 789383 h 802204"/>
              <a:gd name="connsiteX0" fmla="*/ 233021 w 2353865"/>
              <a:gd name="connsiteY0" fmla="*/ 789383 h 802204"/>
              <a:gd name="connsiteX1" fmla="*/ 35944 w 2353865"/>
              <a:gd name="connsiteY1" fmla="*/ 709098 h 802204"/>
              <a:gd name="connsiteX2" fmla="*/ 233022 w 2353865"/>
              <a:gd name="connsiteY2" fmla="*/ 533930 h 802204"/>
              <a:gd name="connsiteX3" fmla="*/ 451996 w 2353865"/>
              <a:gd name="connsiteY3" fmla="*/ 387957 h 802204"/>
              <a:gd name="connsiteX4" fmla="*/ 685568 w 2353865"/>
              <a:gd name="connsiteY4" fmla="*/ 234685 h 802204"/>
              <a:gd name="connsiteX5" fmla="*/ 904543 w 2353865"/>
              <a:gd name="connsiteY5" fmla="*/ 96011 h 802204"/>
              <a:gd name="connsiteX6" fmla="*/ 1108919 w 2353865"/>
              <a:gd name="connsiteY6" fmla="*/ 8427 h 802204"/>
              <a:gd name="connsiteX7" fmla="*/ 1203807 w 2353865"/>
              <a:gd name="connsiteY7" fmla="*/ 8427 h 802204"/>
              <a:gd name="connsiteX8" fmla="*/ 1335192 w 2353865"/>
              <a:gd name="connsiteY8" fmla="*/ 52219 h 802204"/>
              <a:gd name="connsiteX9" fmla="*/ 1510371 w 2353865"/>
              <a:gd name="connsiteY9" fmla="*/ 132504 h 802204"/>
              <a:gd name="connsiteX10" fmla="*/ 1780440 w 2353865"/>
              <a:gd name="connsiteY10" fmla="*/ 307672 h 802204"/>
              <a:gd name="connsiteX11" fmla="*/ 1948320 w 2353865"/>
              <a:gd name="connsiteY11" fmla="*/ 439048 h 802204"/>
              <a:gd name="connsiteX12" fmla="*/ 2269483 w 2353865"/>
              <a:gd name="connsiteY12" fmla="*/ 774786 h 802204"/>
              <a:gd name="connsiteX13" fmla="*/ 233021 w 2353865"/>
              <a:gd name="connsiteY13" fmla="*/ 789383 h 802204"/>
              <a:gd name="connsiteX0" fmla="*/ 233021 w 2331605"/>
              <a:gd name="connsiteY0" fmla="*/ 789383 h 802204"/>
              <a:gd name="connsiteX1" fmla="*/ 35944 w 2331605"/>
              <a:gd name="connsiteY1" fmla="*/ 709098 h 802204"/>
              <a:gd name="connsiteX2" fmla="*/ 233022 w 2331605"/>
              <a:gd name="connsiteY2" fmla="*/ 533930 h 802204"/>
              <a:gd name="connsiteX3" fmla="*/ 451996 w 2331605"/>
              <a:gd name="connsiteY3" fmla="*/ 387957 h 802204"/>
              <a:gd name="connsiteX4" fmla="*/ 685568 w 2331605"/>
              <a:gd name="connsiteY4" fmla="*/ 234685 h 802204"/>
              <a:gd name="connsiteX5" fmla="*/ 904543 w 2331605"/>
              <a:gd name="connsiteY5" fmla="*/ 96011 h 802204"/>
              <a:gd name="connsiteX6" fmla="*/ 1108919 w 2331605"/>
              <a:gd name="connsiteY6" fmla="*/ 8427 h 802204"/>
              <a:gd name="connsiteX7" fmla="*/ 1203807 w 2331605"/>
              <a:gd name="connsiteY7" fmla="*/ 8427 h 802204"/>
              <a:gd name="connsiteX8" fmla="*/ 1335192 w 2331605"/>
              <a:gd name="connsiteY8" fmla="*/ 52219 h 802204"/>
              <a:gd name="connsiteX9" fmla="*/ 1510371 w 2331605"/>
              <a:gd name="connsiteY9" fmla="*/ 132504 h 802204"/>
              <a:gd name="connsiteX10" fmla="*/ 1780440 w 2331605"/>
              <a:gd name="connsiteY10" fmla="*/ 307672 h 802204"/>
              <a:gd name="connsiteX11" fmla="*/ 2269483 w 2331605"/>
              <a:gd name="connsiteY11" fmla="*/ 774786 h 802204"/>
              <a:gd name="connsiteX12" fmla="*/ 233021 w 2331605"/>
              <a:gd name="connsiteY12" fmla="*/ 789383 h 802204"/>
              <a:gd name="connsiteX0" fmla="*/ 236540 w 2327399"/>
              <a:gd name="connsiteY0" fmla="*/ 811278 h 820949"/>
              <a:gd name="connsiteX1" fmla="*/ 32164 w 2327399"/>
              <a:gd name="connsiteY1" fmla="*/ 709098 h 820949"/>
              <a:gd name="connsiteX2" fmla="*/ 229242 w 2327399"/>
              <a:gd name="connsiteY2" fmla="*/ 533930 h 820949"/>
              <a:gd name="connsiteX3" fmla="*/ 448216 w 2327399"/>
              <a:gd name="connsiteY3" fmla="*/ 387957 h 820949"/>
              <a:gd name="connsiteX4" fmla="*/ 681788 w 2327399"/>
              <a:gd name="connsiteY4" fmla="*/ 234685 h 820949"/>
              <a:gd name="connsiteX5" fmla="*/ 900763 w 2327399"/>
              <a:gd name="connsiteY5" fmla="*/ 96011 h 820949"/>
              <a:gd name="connsiteX6" fmla="*/ 1105139 w 2327399"/>
              <a:gd name="connsiteY6" fmla="*/ 8427 h 820949"/>
              <a:gd name="connsiteX7" fmla="*/ 1200027 w 2327399"/>
              <a:gd name="connsiteY7" fmla="*/ 8427 h 820949"/>
              <a:gd name="connsiteX8" fmla="*/ 1331412 w 2327399"/>
              <a:gd name="connsiteY8" fmla="*/ 52219 h 820949"/>
              <a:gd name="connsiteX9" fmla="*/ 1506591 w 2327399"/>
              <a:gd name="connsiteY9" fmla="*/ 132504 h 820949"/>
              <a:gd name="connsiteX10" fmla="*/ 1776660 w 2327399"/>
              <a:gd name="connsiteY10" fmla="*/ 307672 h 820949"/>
              <a:gd name="connsiteX11" fmla="*/ 2265703 w 2327399"/>
              <a:gd name="connsiteY11" fmla="*/ 774786 h 820949"/>
              <a:gd name="connsiteX12" fmla="*/ 236540 w 2327399"/>
              <a:gd name="connsiteY12" fmla="*/ 811278 h 820949"/>
              <a:gd name="connsiteX0" fmla="*/ 221275 w 2312134"/>
              <a:gd name="connsiteY0" fmla="*/ 811278 h 820949"/>
              <a:gd name="connsiteX1" fmla="*/ 46096 w 2312134"/>
              <a:gd name="connsiteY1" fmla="*/ 672604 h 820949"/>
              <a:gd name="connsiteX2" fmla="*/ 213977 w 2312134"/>
              <a:gd name="connsiteY2" fmla="*/ 533930 h 820949"/>
              <a:gd name="connsiteX3" fmla="*/ 432951 w 2312134"/>
              <a:gd name="connsiteY3" fmla="*/ 387957 h 820949"/>
              <a:gd name="connsiteX4" fmla="*/ 666523 w 2312134"/>
              <a:gd name="connsiteY4" fmla="*/ 234685 h 820949"/>
              <a:gd name="connsiteX5" fmla="*/ 885498 w 2312134"/>
              <a:gd name="connsiteY5" fmla="*/ 96011 h 820949"/>
              <a:gd name="connsiteX6" fmla="*/ 1089874 w 2312134"/>
              <a:gd name="connsiteY6" fmla="*/ 8427 h 820949"/>
              <a:gd name="connsiteX7" fmla="*/ 1184762 w 2312134"/>
              <a:gd name="connsiteY7" fmla="*/ 8427 h 820949"/>
              <a:gd name="connsiteX8" fmla="*/ 1316147 w 2312134"/>
              <a:gd name="connsiteY8" fmla="*/ 52219 h 820949"/>
              <a:gd name="connsiteX9" fmla="*/ 1491326 w 2312134"/>
              <a:gd name="connsiteY9" fmla="*/ 132504 h 820949"/>
              <a:gd name="connsiteX10" fmla="*/ 1761395 w 2312134"/>
              <a:gd name="connsiteY10" fmla="*/ 307672 h 820949"/>
              <a:gd name="connsiteX11" fmla="*/ 2250438 w 2312134"/>
              <a:gd name="connsiteY11" fmla="*/ 774786 h 820949"/>
              <a:gd name="connsiteX12" fmla="*/ 221275 w 2312134"/>
              <a:gd name="connsiteY12" fmla="*/ 811278 h 820949"/>
              <a:gd name="connsiteX0" fmla="*/ 240843 w 2331702"/>
              <a:gd name="connsiteY0" fmla="*/ 811278 h 820949"/>
              <a:gd name="connsiteX1" fmla="*/ 65664 w 2331702"/>
              <a:gd name="connsiteY1" fmla="*/ 672604 h 820949"/>
              <a:gd name="connsiteX2" fmla="*/ 233545 w 2331702"/>
              <a:gd name="connsiteY2" fmla="*/ 533930 h 820949"/>
              <a:gd name="connsiteX3" fmla="*/ 452519 w 2331702"/>
              <a:gd name="connsiteY3" fmla="*/ 387957 h 820949"/>
              <a:gd name="connsiteX4" fmla="*/ 686091 w 2331702"/>
              <a:gd name="connsiteY4" fmla="*/ 234685 h 820949"/>
              <a:gd name="connsiteX5" fmla="*/ 905066 w 2331702"/>
              <a:gd name="connsiteY5" fmla="*/ 96011 h 820949"/>
              <a:gd name="connsiteX6" fmla="*/ 1109442 w 2331702"/>
              <a:gd name="connsiteY6" fmla="*/ 8427 h 820949"/>
              <a:gd name="connsiteX7" fmla="*/ 1204330 w 2331702"/>
              <a:gd name="connsiteY7" fmla="*/ 8427 h 820949"/>
              <a:gd name="connsiteX8" fmla="*/ 1335715 w 2331702"/>
              <a:gd name="connsiteY8" fmla="*/ 52219 h 820949"/>
              <a:gd name="connsiteX9" fmla="*/ 1510894 w 2331702"/>
              <a:gd name="connsiteY9" fmla="*/ 132504 h 820949"/>
              <a:gd name="connsiteX10" fmla="*/ 1780963 w 2331702"/>
              <a:gd name="connsiteY10" fmla="*/ 307672 h 820949"/>
              <a:gd name="connsiteX11" fmla="*/ 2270006 w 2331702"/>
              <a:gd name="connsiteY11" fmla="*/ 774786 h 820949"/>
              <a:gd name="connsiteX12" fmla="*/ 240843 w 2331702"/>
              <a:gd name="connsiteY12" fmla="*/ 811278 h 820949"/>
              <a:gd name="connsiteX0" fmla="*/ 240843 w 2342074"/>
              <a:gd name="connsiteY0" fmla="*/ 811278 h 815008"/>
              <a:gd name="connsiteX1" fmla="*/ 65664 w 2342074"/>
              <a:gd name="connsiteY1" fmla="*/ 672604 h 815008"/>
              <a:gd name="connsiteX2" fmla="*/ 233545 w 2342074"/>
              <a:gd name="connsiteY2" fmla="*/ 533930 h 815008"/>
              <a:gd name="connsiteX3" fmla="*/ 452519 w 2342074"/>
              <a:gd name="connsiteY3" fmla="*/ 387957 h 815008"/>
              <a:gd name="connsiteX4" fmla="*/ 686091 w 2342074"/>
              <a:gd name="connsiteY4" fmla="*/ 234685 h 815008"/>
              <a:gd name="connsiteX5" fmla="*/ 905066 w 2342074"/>
              <a:gd name="connsiteY5" fmla="*/ 96011 h 815008"/>
              <a:gd name="connsiteX6" fmla="*/ 1109442 w 2342074"/>
              <a:gd name="connsiteY6" fmla="*/ 8427 h 815008"/>
              <a:gd name="connsiteX7" fmla="*/ 1204330 w 2342074"/>
              <a:gd name="connsiteY7" fmla="*/ 8427 h 815008"/>
              <a:gd name="connsiteX8" fmla="*/ 1335715 w 2342074"/>
              <a:gd name="connsiteY8" fmla="*/ 52219 h 815008"/>
              <a:gd name="connsiteX9" fmla="*/ 1510894 w 2342074"/>
              <a:gd name="connsiteY9" fmla="*/ 132504 h 815008"/>
              <a:gd name="connsiteX10" fmla="*/ 1780963 w 2342074"/>
              <a:gd name="connsiteY10" fmla="*/ 307672 h 815008"/>
              <a:gd name="connsiteX11" fmla="*/ 2270006 w 2342074"/>
              <a:gd name="connsiteY11" fmla="*/ 774786 h 815008"/>
              <a:gd name="connsiteX12" fmla="*/ 240843 w 2342074"/>
              <a:gd name="connsiteY12" fmla="*/ 811278 h 815008"/>
              <a:gd name="connsiteX0" fmla="*/ 240843 w 2329159"/>
              <a:gd name="connsiteY0" fmla="*/ 811278 h 820948"/>
              <a:gd name="connsiteX1" fmla="*/ 65664 w 2329159"/>
              <a:gd name="connsiteY1" fmla="*/ 672604 h 820948"/>
              <a:gd name="connsiteX2" fmla="*/ 233545 w 2329159"/>
              <a:gd name="connsiteY2" fmla="*/ 533930 h 820948"/>
              <a:gd name="connsiteX3" fmla="*/ 452519 w 2329159"/>
              <a:gd name="connsiteY3" fmla="*/ 387957 h 820948"/>
              <a:gd name="connsiteX4" fmla="*/ 686091 w 2329159"/>
              <a:gd name="connsiteY4" fmla="*/ 234685 h 820948"/>
              <a:gd name="connsiteX5" fmla="*/ 905066 w 2329159"/>
              <a:gd name="connsiteY5" fmla="*/ 96011 h 820948"/>
              <a:gd name="connsiteX6" fmla="*/ 1109442 w 2329159"/>
              <a:gd name="connsiteY6" fmla="*/ 8427 h 820948"/>
              <a:gd name="connsiteX7" fmla="*/ 1204330 w 2329159"/>
              <a:gd name="connsiteY7" fmla="*/ 8427 h 820948"/>
              <a:gd name="connsiteX8" fmla="*/ 1335715 w 2329159"/>
              <a:gd name="connsiteY8" fmla="*/ 52219 h 820948"/>
              <a:gd name="connsiteX9" fmla="*/ 1510894 w 2329159"/>
              <a:gd name="connsiteY9" fmla="*/ 132504 h 820948"/>
              <a:gd name="connsiteX10" fmla="*/ 1780963 w 2329159"/>
              <a:gd name="connsiteY10" fmla="*/ 307672 h 820948"/>
              <a:gd name="connsiteX11" fmla="*/ 2270006 w 2329159"/>
              <a:gd name="connsiteY11" fmla="*/ 774786 h 820948"/>
              <a:gd name="connsiteX12" fmla="*/ 240843 w 2329159"/>
              <a:gd name="connsiteY12" fmla="*/ 811278 h 82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9159" h="820948">
                <a:moveTo>
                  <a:pt x="240843" y="811278"/>
                </a:moveTo>
                <a:cubicBezTo>
                  <a:pt x="-116815" y="790599"/>
                  <a:pt x="15786" y="726128"/>
                  <a:pt x="65664" y="672604"/>
                </a:cubicBezTo>
                <a:cubicBezTo>
                  <a:pt x="115542" y="619080"/>
                  <a:pt x="169069" y="581371"/>
                  <a:pt x="233545" y="533930"/>
                </a:cubicBezTo>
                <a:cubicBezTo>
                  <a:pt x="298021" y="486489"/>
                  <a:pt x="452519" y="387957"/>
                  <a:pt x="452519" y="387957"/>
                </a:cubicBezTo>
                <a:lnTo>
                  <a:pt x="686091" y="234685"/>
                </a:lnTo>
                <a:cubicBezTo>
                  <a:pt x="761515" y="186027"/>
                  <a:pt x="834508" y="133721"/>
                  <a:pt x="905066" y="96011"/>
                </a:cubicBezTo>
                <a:cubicBezTo>
                  <a:pt x="975624" y="58301"/>
                  <a:pt x="1059565" y="23024"/>
                  <a:pt x="1109442" y="8427"/>
                </a:cubicBezTo>
                <a:cubicBezTo>
                  <a:pt x="1159319" y="-6170"/>
                  <a:pt x="1166618" y="1128"/>
                  <a:pt x="1204330" y="8427"/>
                </a:cubicBezTo>
                <a:cubicBezTo>
                  <a:pt x="1242042" y="15726"/>
                  <a:pt x="1284621" y="31540"/>
                  <a:pt x="1335715" y="52219"/>
                </a:cubicBezTo>
                <a:cubicBezTo>
                  <a:pt x="1386809" y="72898"/>
                  <a:pt x="1436686" y="89929"/>
                  <a:pt x="1510894" y="132504"/>
                </a:cubicBezTo>
                <a:cubicBezTo>
                  <a:pt x="1585102" y="175079"/>
                  <a:pt x="1654444" y="200625"/>
                  <a:pt x="1780963" y="307672"/>
                </a:cubicBezTo>
                <a:cubicBezTo>
                  <a:pt x="1907482" y="414719"/>
                  <a:pt x="2519394" y="690853"/>
                  <a:pt x="2270006" y="774786"/>
                </a:cubicBezTo>
                <a:cubicBezTo>
                  <a:pt x="2020618" y="858719"/>
                  <a:pt x="577820" y="800330"/>
                  <a:pt x="240843" y="811278"/>
                </a:cubicBezTo>
                <a:close/>
              </a:path>
            </a:pathLst>
          </a:custGeom>
          <a:solidFill>
            <a:srgbClr val="FF0000">
              <a:alpha val="34000"/>
            </a:srgbClr>
          </a:solid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35"/>
          <p:cNvSpPr/>
          <p:nvPr/>
        </p:nvSpPr>
        <p:spPr>
          <a:xfrm>
            <a:off x="6143511" y="2923457"/>
            <a:ext cx="773360" cy="392639"/>
          </a:xfrm>
          <a:custGeom>
            <a:avLst/>
            <a:gdLst>
              <a:gd name="connsiteX0" fmla="*/ 10377 w 773360"/>
              <a:gd name="connsiteY0" fmla="*/ 383554 h 392639"/>
              <a:gd name="connsiteX1" fmla="*/ 6115 w 773360"/>
              <a:gd name="connsiteY1" fmla="*/ 323892 h 392639"/>
              <a:gd name="connsiteX2" fmla="*/ 82826 w 773360"/>
              <a:gd name="connsiteY2" fmla="*/ 191782 h 392639"/>
              <a:gd name="connsiteX3" fmla="*/ 193630 w 773360"/>
              <a:gd name="connsiteY3" fmla="*/ 85241 h 392639"/>
              <a:gd name="connsiteX4" fmla="*/ 376883 w 773360"/>
              <a:gd name="connsiteY4" fmla="*/ 9 h 392639"/>
              <a:gd name="connsiteX5" fmla="*/ 564397 w 773360"/>
              <a:gd name="connsiteY5" fmla="*/ 80980 h 392639"/>
              <a:gd name="connsiteX6" fmla="*/ 734865 w 773360"/>
              <a:gd name="connsiteY6" fmla="*/ 242921 h 392639"/>
              <a:gd name="connsiteX7" fmla="*/ 773220 w 773360"/>
              <a:gd name="connsiteY7" fmla="*/ 349461 h 392639"/>
              <a:gd name="connsiteX8" fmla="*/ 747650 w 773360"/>
              <a:gd name="connsiteY8" fmla="*/ 387816 h 392639"/>
              <a:gd name="connsiteX9" fmla="*/ 743389 w 773360"/>
              <a:gd name="connsiteY9" fmla="*/ 392078 h 392639"/>
              <a:gd name="connsiteX10" fmla="*/ 10377 w 773360"/>
              <a:gd name="connsiteY10" fmla="*/ 383554 h 39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360" h="392639">
                <a:moveTo>
                  <a:pt x="10377" y="383554"/>
                </a:moveTo>
                <a:cubicBezTo>
                  <a:pt x="2208" y="369704"/>
                  <a:pt x="-5960" y="355854"/>
                  <a:pt x="6115" y="323892"/>
                </a:cubicBezTo>
                <a:cubicBezTo>
                  <a:pt x="18190" y="291930"/>
                  <a:pt x="51573" y="231557"/>
                  <a:pt x="82826" y="191782"/>
                </a:cubicBezTo>
                <a:cubicBezTo>
                  <a:pt x="114079" y="152007"/>
                  <a:pt x="144621" y="117203"/>
                  <a:pt x="193630" y="85241"/>
                </a:cubicBezTo>
                <a:cubicBezTo>
                  <a:pt x="242639" y="53279"/>
                  <a:pt x="315089" y="719"/>
                  <a:pt x="376883" y="9"/>
                </a:cubicBezTo>
                <a:cubicBezTo>
                  <a:pt x="438677" y="-701"/>
                  <a:pt x="504733" y="40495"/>
                  <a:pt x="564397" y="80980"/>
                </a:cubicBezTo>
                <a:cubicBezTo>
                  <a:pt x="624061" y="121465"/>
                  <a:pt x="700061" y="198174"/>
                  <a:pt x="734865" y="242921"/>
                </a:cubicBezTo>
                <a:cubicBezTo>
                  <a:pt x="769669" y="287668"/>
                  <a:pt x="771089" y="325312"/>
                  <a:pt x="773220" y="349461"/>
                </a:cubicBezTo>
                <a:cubicBezTo>
                  <a:pt x="775351" y="373610"/>
                  <a:pt x="752622" y="380713"/>
                  <a:pt x="747650" y="387816"/>
                </a:cubicBezTo>
                <a:cubicBezTo>
                  <a:pt x="742678" y="394919"/>
                  <a:pt x="743389" y="392078"/>
                  <a:pt x="743389" y="392078"/>
                </a:cubicBezTo>
                <a:lnTo>
                  <a:pt x="10377" y="383554"/>
                </a:lnTo>
                <a:close/>
              </a:path>
            </a:pathLst>
          </a:custGeom>
          <a:solidFill>
            <a:srgbClr val="FF0000">
              <a:alpha val="42000"/>
            </a:srgbClr>
          </a:solidFill>
          <a:ln w="127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p:cNvSpPr/>
          <p:nvPr/>
        </p:nvSpPr>
        <p:spPr>
          <a:xfrm>
            <a:off x="970812" y="4033079"/>
            <a:ext cx="2332966" cy="107629"/>
          </a:xfrm>
          <a:prstGeom prst="rect">
            <a:avLst/>
          </a:prstGeom>
          <a:solidFill>
            <a:srgbClr val="FF0000">
              <a:alpha val="20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948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0090"/>
                </a:solidFill>
              </a:rPr>
              <a:t>Passivated</a:t>
            </a:r>
            <a:r>
              <a:rPr lang="en-US" dirty="0" smtClean="0">
                <a:solidFill>
                  <a:srgbClr val="000090"/>
                </a:solidFill>
              </a:rPr>
              <a:t> Surface Pulse Shapes</a:t>
            </a:r>
            <a:endParaRPr lang="en-US" dirty="0">
              <a:solidFill>
                <a:srgbClr val="000090"/>
              </a:solidFill>
            </a:endParaRPr>
          </a:p>
        </p:txBody>
      </p:sp>
      <p:sp>
        <p:nvSpPr>
          <p:cNvPr id="3" name="Content Placeholder 2"/>
          <p:cNvSpPr>
            <a:spLocks noGrp="1"/>
          </p:cNvSpPr>
          <p:nvPr>
            <p:ph idx="1"/>
          </p:nvPr>
        </p:nvSpPr>
        <p:spPr>
          <a:xfrm>
            <a:off x="388554" y="1385464"/>
            <a:ext cx="8229600" cy="4740700"/>
          </a:xfrm>
        </p:spPr>
        <p:txBody>
          <a:bodyPr/>
          <a:lstStyle/>
          <a:p>
            <a:r>
              <a:rPr lang="en-US" sz="2800" dirty="0" smtClean="0">
                <a:latin typeface="Franklin Gothic Book"/>
                <a:cs typeface="Franklin Gothic Book"/>
              </a:rPr>
              <a:t>Some of the charge collected normally</a:t>
            </a:r>
          </a:p>
          <a:p>
            <a:r>
              <a:rPr lang="en-US" sz="2800" dirty="0" smtClean="0">
                <a:latin typeface="Franklin Gothic Book"/>
                <a:cs typeface="Franklin Gothic Book"/>
              </a:rPr>
              <a:t>Delayed charge recovery (DCR) from:</a:t>
            </a:r>
          </a:p>
          <a:p>
            <a:pPr lvl="1"/>
            <a:r>
              <a:rPr lang="en-US" sz="2000" dirty="0" smtClean="0">
                <a:latin typeface="Franklin Gothic Book"/>
                <a:cs typeface="Franklin Gothic Book"/>
              </a:rPr>
              <a:t>Surface drift of electrons on surface</a:t>
            </a:r>
          </a:p>
          <a:p>
            <a:pPr lvl="1"/>
            <a:r>
              <a:rPr lang="en-US" sz="2000" dirty="0" smtClean="0">
                <a:latin typeface="Franklin Gothic Book"/>
                <a:cs typeface="Franklin Gothic Book"/>
              </a:rPr>
              <a:t>Near-surface hole </a:t>
            </a:r>
            <a:r>
              <a:rPr lang="en-US" sz="2000" dirty="0" smtClean="0">
                <a:latin typeface="Franklin Gothic Book"/>
                <a:cs typeface="Franklin Gothic Book"/>
              </a:rPr>
              <a:t>trapping and slow re-release</a:t>
            </a:r>
          </a:p>
          <a:p>
            <a:r>
              <a:rPr lang="en-US" sz="2800" dirty="0" smtClean="0">
                <a:latin typeface="Franklin Gothic Book"/>
                <a:cs typeface="Franklin Gothic Book"/>
              </a:rPr>
              <a:t>Simulated with </a:t>
            </a:r>
            <a:r>
              <a:rPr lang="en-US" sz="2800" dirty="0" err="1" smtClean="0">
                <a:latin typeface="Franklin Gothic Book"/>
                <a:cs typeface="Franklin Gothic Book"/>
              </a:rPr>
              <a:t>siggen</a:t>
            </a:r>
            <a:endParaRPr lang="en-US" sz="28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0FF1E1B7-2DA3-934C-8E35-47A95AAC9921}" type="datetime1">
              <a:rPr lang="en-US" smtClean="0"/>
              <a:t>8/3/17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024" y="4017584"/>
            <a:ext cx="3082212" cy="17260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312" y="3587618"/>
            <a:ext cx="4246028" cy="2883416"/>
          </a:xfrm>
          <a:prstGeom prst="rect">
            <a:avLst/>
          </a:prstGeom>
        </p:spPr>
      </p:pic>
      <p:sp>
        <p:nvSpPr>
          <p:cNvPr id="8" name="Rectangle 7"/>
          <p:cNvSpPr/>
          <p:nvPr/>
        </p:nvSpPr>
        <p:spPr>
          <a:xfrm>
            <a:off x="6038069" y="4412112"/>
            <a:ext cx="1659126" cy="338554"/>
          </a:xfrm>
          <a:prstGeom prst="rect">
            <a:avLst/>
          </a:prstGeom>
        </p:spPr>
        <p:txBody>
          <a:bodyPr wrap="square">
            <a:spAutoFit/>
          </a:bodyPr>
          <a:lstStyle/>
          <a:p>
            <a:r>
              <a:rPr lang="en-US" sz="1600" dirty="0">
                <a:solidFill>
                  <a:srgbClr val="57C453"/>
                </a:solidFill>
                <a:latin typeface="Franklin Gothic Book"/>
                <a:cs typeface="Franklin Gothic Book"/>
              </a:rPr>
              <a:t>r</a:t>
            </a:r>
            <a:r>
              <a:rPr lang="en-US" sz="1600" dirty="0" smtClean="0">
                <a:solidFill>
                  <a:srgbClr val="57C453"/>
                </a:solidFill>
                <a:latin typeface="Franklin Gothic Book"/>
                <a:cs typeface="Franklin Gothic Book"/>
              </a:rPr>
              <a:t> = 11.5 mm</a:t>
            </a:r>
          </a:p>
        </p:txBody>
      </p:sp>
      <p:sp>
        <p:nvSpPr>
          <p:cNvPr id="9" name="Rectangle 8"/>
          <p:cNvSpPr/>
          <p:nvPr/>
        </p:nvSpPr>
        <p:spPr>
          <a:xfrm>
            <a:off x="5049020" y="3956477"/>
            <a:ext cx="1448712" cy="338554"/>
          </a:xfrm>
          <a:prstGeom prst="rect">
            <a:avLst/>
          </a:prstGeom>
        </p:spPr>
        <p:txBody>
          <a:bodyPr wrap="square">
            <a:spAutoFit/>
          </a:bodyPr>
          <a:lstStyle/>
          <a:p>
            <a:r>
              <a:rPr lang="en-US" sz="1600" dirty="0">
                <a:solidFill>
                  <a:srgbClr val="5955D9"/>
                </a:solidFill>
                <a:latin typeface="Franklin Gothic Book"/>
                <a:cs typeface="Franklin Gothic Book"/>
              </a:rPr>
              <a:t>r</a:t>
            </a:r>
            <a:r>
              <a:rPr lang="en-US" sz="1600" dirty="0" smtClean="0">
                <a:solidFill>
                  <a:srgbClr val="5955D9"/>
                </a:solidFill>
                <a:latin typeface="Franklin Gothic Book"/>
                <a:cs typeface="Franklin Gothic Book"/>
              </a:rPr>
              <a:t> = 21.5 mm</a:t>
            </a:r>
          </a:p>
        </p:txBody>
      </p:sp>
      <p:sp>
        <p:nvSpPr>
          <p:cNvPr id="10" name="Rectangle 9"/>
          <p:cNvSpPr/>
          <p:nvPr/>
        </p:nvSpPr>
        <p:spPr>
          <a:xfrm>
            <a:off x="6695012" y="4918589"/>
            <a:ext cx="1298082" cy="338554"/>
          </a:xfrm>
          <a:prstGeom prst="rect">
            <a:avLst/>
          </a:prstGeom>
        </p:spPr>
        <p:txBody>
          <a:bodyPr wrap="square">
            <a:spAutoFit/>
          </a:bodyPr>
          <a:lstStyle/>
          <a:p>
            <a:r>
              <a:rPr lang="en-US" sz="1600" dirty="0">
                <a:solidFill>
                  <a:srgbClr val="1BE5E7"/>
                </a:solidFill>
                <a:latin typeface="Franklin Gothic Book"/>
                <a:cs typeface="Franklin Gothic Book"/>
              </a:rPr>
              <a:t>r</a:t>
            </a:r>
            <a:r>
              <a:rPr lang="en-US" sz="1600" dirty="0" smtClean="0">
                <a:solidFill>
                  <a:srgbClr val="1BE5E7"/>
                </a:solidFill>
                <a:latin typeface="Franklin Gothic Book"/>
                <a:cs typeface="Franklin Gothic Book"/>
              </a:rPr>
              <a:t> = 1.5 mm</a:t>
            </a:r>
          </a:p>
        </p:txBody>
      </p:sp>
      <p:sp>
        <p:nvSpPr>
          <p:cNvPr id="11" name="TextBox 10"/>
          <p:cNvSpPr txBox="1"/>
          <p:nvPr/>
        </p:nvSpPr>
        <p:spPr>
          <a:xfrm>
            <a:off x="752143" y="5757638"/>
            <a:ext cx="4056465" cy="584776"/>
          </a:xfrm>
          <a:prstGeom prst="rect">
            <a:avLst/>
          </a:prstGeom>
          <a:noFill/>
        </p:spPr>
        <p:txBody>
          <a:bodyPr wrap="square" rtlCol="0">
            <a:spAutoFit/>
          </a:bodyPr>
          <a:lstStyle/>
          <a:p>
            <a:pPr marL="285750" indent="-285750">
              <a:buFont typeface="Arial"/>
              <a:buChar char="•"/>
            </a:pPr>
            <a:r>
              <a:rPr lang="en-US" sz="1600" dirty="0" err="1">
                <a:latin typeface="Franklin Gothic Book"/>
                <a:cs typeface="Franklin Gothic Book"/>
              </a:rPr>
              <a:t>S</a:t>
            </a:r>
            <a:r>
              <a:rPr lang="en-US" sz="1600" dirty="0" err="1" smtClean="0">
                <a:latin typeface="Franklin Gothic Book"/>
                <a:cs typeface="Franklin Gothic Book"/>
              </a:rPr>
              <a:t>iggen</a:t>
            </a:r>
            <a:r>
              <a:rPr lang="en-US" sz="1600" dirty="0" smtClean="0">
                <a:latin typeface="Franklin Gothic Book"/>
                <a:cs typeface="Franklin Gothic Book"/>
              </a:rPr>
              <a:t> developed by David Radford</a:t>
            </a:r>
          </a:p>
          <a:p>
            <a:pPr marL="285750" indent="-285750">
              <a:buFont typeface="Arial"/>
              <a:buChar char="•"/>
            </a:pPr>
            <a:r>
              <a:rPr lang="en-US" sz="1600" dirty="0">
                <a:latin typeface="Franklin Gothic Book"/>
                <a:cs typeface="Franklin Gothic Book"/>
              </a:rPr>
              <a:t>S</a:t>
            </a:r>
            <a:r>
              <a:rPr lang="en-US" sz="1600" dirty="0" smtClean="0">
                <a:latin typeface="Franklin Gothic Book"/>
                <a:cs typeface="Franklin Gothic Book"/>
              </a:rPr>
              <a:t>imulations by Susanne </a:t>
            </a:r>
            <a:r>
              <a:rPr lang="en-US" sz="1600" dirty="0" err="1" smtClean="0">
                <a:latin typeface="Franklin Gothic Book"/>
                <a:cs typeface="Franklin Gothic Book"/>
              </a:rPr>
              <a:t>Mertens</a:t>
            </a:r>
            <a:endParaRPr lang="en-US" sz="1600" dirty="0">
              <a:latin typeface="Franklin Gothic Book"/>
              <a:cs typeface="Franklin Gothic Book"/>
            </a:endParaRPr>
          </a:p>
        </p:txBody>
      </p:sp>
      <p:pic>
        <p:nvPicPr>
          <p:cNvPr id="12" name="Picture 11" descr="3wf_ae_thickLines.png"/>
          <p:cNvPicPr>
            <a:picLocks noChangeAspect="1"/>
          </p:cNvPicPr>
          <p:nvPr/>
        </p:nvPicPr>
        <p:blipFill rotWithShape="1">
          <a:blip r:embed="rId4">
            <a:extLst>
              <a:ext uri="{28A0092B-C50C-407E-A947-70E740481C1C}">
                <a14:useLocalDpi xmlns:a14="http://schemas.microsoft.com/office/drawing/2010/main" val="0"/>
              </a:ext>
            </a:extLst>
          </a:blip>
          <a:srcRect l="5000" t="4455" r="65279" b="49451"/>
          <a:stretch/>
        </p:blipFill>
        <p:spPr>
          <a:xfrm>
            <a:off x="6807193" y="2022418"/>
            <a:ext cx="1841385" cy="1338429"/>
          </a:xfrm>
          <a:prstGeom prst="rect">
            <a:avLst/>
          </a:prstGeom>
        </p:spPr>
      </p:pic>
      <p:sp>
        <p:nvSpPr>
          <p:cNvPr id="15" name="Rectangle 14"/>
          <p:cNvSpPr/>
          <p:nvPr/>
        </p:nvSpPr>
        <p:spPr>
          <a:xfrm>
            <a:off x="7697194" y="2116485"/>
            <a:ext cx="951383" cy="4703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7" name="Straight Connector 16"/>
          <p:cNvCxnSpPr/>
          <p:nvPr/>
        </p:nvCxnSpPr>
        <p:spPr>
          <a:xfrm flipH="1">
            <a:off x="4512572" y="2586815"/>
            <a:ext cx="3184622" cy="1134497"/>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H="1">
            <a:off x="8648577" y="2586815"/>
            <a:ext cx="4" cy="1134497"/>
          </a:xfrm>
          <a:prstGeom prst="line">
            <a:avLst/>
          </a:prstGeom>
          <a:effectLst/>
        </p:spPr>
        <p:style>
          <a:lnRef idx="2">
            <a:schemeClr val="dk1"/>
          </a:lnRef>
          <a:fillRef idx="0">
            <a:schemeClr val="dk1"/>
          </a:fillRef>
          <a:effectRef idx="1">
            <a:schemeClr val="dk1"/>
          </a:effectRef>
          <a:fontRef idx="minor">
            <a:schemeClr val="tx1"/>
          </a:fontRef>
        </p:style>
      </p:cxnSp>
      <p:sp>
        <p:nvSpPr>
          <p:cNvPr id="24" name="Rectangle 23"/>
          <p:cNvSpPr/>
          <p:nvPr/>
        </p:nvSpPr>
        <p:spPr>
          <a:xfrm>
            <a:off x="4512572" y="3721312"/>
            <a:ext cx="4136009" cy="274972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pPr>
              <a:defRPr/>
            </a:pPr>
            <a:fld id="{A69DFFF7-9D80-8947-9405-CF6E9E218F4B}" type="slidenum">
              <a:rPr lang="en-US" smtClean="0"/>
              <a:pPr>
                <a:defRPr/>
              </a:pPr>
              <a:t>25</a:t>
            </a:fld>
            <a:endParaRPr lang="en-US" dirty="0"/>
          </a:p>
        </p:txBody>
      </p:sp>
    </p:spTree>
    <p:extLst>
      <p:ext uri="{BB962C8B-B14F-4D97-AF65-F5344CB8AC3E}">
        <p14:creationId xmlns:p14="http://schemas.microsoft.com/office/powerpoint/2010/main" val="15583736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dc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156" y="1374560"/>
            <a:ext cx="4288664" cy="4116543"/>
          </a:xfrm>
          <a:prstGeom prst="rect">
            <a:avLst/>
          </a:prstGeom>
        </p:spPr>
      </p:pic>
      <p:pic>
        <p:nvPicPr>
          <p:cNvPr id="25" name="Picture 24" descr="alphaWF_zoomT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73" y="3108619"/>
            <a:ext cx="4810056" cy="3459865"/>
          </a:xfrm>
          <a:prstGeom prst="rect">
            <a:avLst/>
          </a:prstGeom>
        </p:spPr>
      </p:pic>
      <p:sp>
        <p:nvSpPr>
          <p:cNvPr id="2" name="Title 1"/>
          <p:cNvSpPr>
            <a:spLocks noGrp="1"/>
          </p:cNvSpPr>
          <p:nvPr>
            <p:ph type="title"/>
          </p:nvPr>
        </p:nvSpPr>
        <p:spPr/>
        <p:txBody>
          <a:bodyPr/>
          <a:lstStyle/>
          <a:p>
            <a:r>
              <a:rPr lang="en-US" dirty="0" smtClean="0">
                <a:solidFill>
                  <a:srgbClr val="000090"/>
                </a:solidFill>
              </a:rPr>
              <a:t>The DCR PSD Parameter</a:t>
            </a:r>
            <a:endParaRPr lang="en-US" dirty="0">
              <a:solidFill>
                <a:srgbClr val="000090"/>
              </a:solidFill>
            </a:endParaRPr>
          </a:p>
        </p:txBody>
      </p:sp>
      <p:sp>
        <p:nvSpPr>
          <p:cNvPr id="3" name="Content Placeholder 2"/>
          <p:cNvSpPr>
            <a:spLocks noGrp="1"/>
          </p:cNvSpPr>
          <p:nvPr>
            <p:ph idx="1"/>
          </p:nvPr>
        </p:nvSpPr>
        <p:spPr>
          <a:xfrm>
            <a:off x="457200" y="1385985"/>
            <a:ext cx="4476327" cy="4449422"/>
          </a:xfrm>
        </p:spPr>
        <p:txBody>
          <a:bodyPr/>
          <a:lstStyle/>
          <a:p>
            <a:r>
              <a:rPr lang="en-US" sz="2600" dirty="0" smtClean="0">
                <a:latin typeface="Franklin Gothic Book"/>
                <a:cs typeface="Franklin Gothic Book"/>
              </a:rPr>
              <a:t>Correct for decay from electronics</a:t>
            </a:r>
          </a:p>
          <a:p>
            <a:r>
              <a:rPr lang="en-US" sz="2600" dirty="0" smtClean="0">
                <a:latin typeface="Franklin Gothic Book"/>
                <a:cs typeface="Franklin Gothic Book"/>
              </a:rPr>
              <a:t>Measure slope of tail</a:t>
            </a:r>
          </a:p>
          <a:p>
            <a:r>
              <a:rPr lang="en-US" sz="2600" dirty="0" smtClean="0">
                <a:latin typeface="Franklin Gothic Book"/>
                <a:cs typeface="Franklin Gothic Book"/>
              </a:rPr>
              <a:t>Cut events with high DCR</a:t>
            </a:r>
          </a:p>
        </p:txBody>
      </p:sp>
      <p:sp>
        <p:nvSpPr>
          <p:cNvPr id="4" name="Date Placeholder 3"/>
          <p:cNvSpPr>
            <a:spLocks noGrp="1"/>
          </p:cNvSpPr>
          <p:nvPr>
            <p:ph type="dt" sz="half" idx="10"/>
          </p:nvPr>
        </p:nvSpPr>
        <p:spPr/>
        <p:txBody>
          <a:bodyPr/>
          <a:lstStyle/>
          <a:p>
            <a:pPr>
              <a:defRPr/>
            </a:pPr>
            <a:fld id="{85E3F4C3-B424-2242-A31C-03D295DC960A}" type="datetime1">
              <a:rPr lang="en-US" smtClean="0"/>
              <a:t>8/3/17</a:t>
            </a:fld>
            <a:endParaRPr lang="en-US"/>
          </a:p>
        </p:txBody>
      </p:sp>
      <p:cxnSp>
        <p:nvCxnSpPr>
          <p:cNvPr id="11" name="Straight Connector 10"/>
          <p:cNvCxnSpPr/>
          <p:nvPr/>
        </p:nvCxnSpPr>
        <p:spPr>
          <a:xfrm flipV="1">
            <a:off x="6412578" y="1881320"/>
            <a:ext cx="0" cy="3092402"/>
          </a:xfrm>
          <a:prstGeom prst="line">
            <a:avLst/>
          </a:prstGeom>
        </p:spPr>
        <p:style>
          <a:lnRef idx="2">
            <a:schemeClr val="accent2"/>
          </a:lnRef>
          <a:fillRef idx="0">
            <a:schemeClr val="accent2"/>
          </a:fillRef>
          <a:effectRef idx="1">
            <a:schemeClr val="accent2"/>
          </a:effectRef>
          <a:fontRef idx="minor">
            <a:schemeClr val="tx1"/>
          </a:fontRef>
        </p:style>
      </p:cxnSp>
      <p:sp>
        <p:nvSpPr>
          <p:cNvPr id="12" name="Pentagon 11"/>
          <p:cNvSpPr/>
          <p:nvPr/>
        </p:nvSpPr>
        <p:spPr>
          <a:xfrm rot="10800000">
            <a:off x="6373444" y="2083600"/>
            <a:ext cx="2313356" cy="1060293"/>
          </a:xfrm>
          <a:prstGeom prst="homePlat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p:cNvSpPr txBox="1"/>
          <p:nvPr/>
        </p:nvSpPr>
        <p:spPr>
          <a:xfrm>
            <a:off x="6929281" y="2132915"/>
            <a:ext cx="1639848" cy="923330"/>
          </a:xfrm>
          <a:prstGeom prst="rect">
            <a:avLst/>
          </a:prstGeom>
          <a:noFill/>
        </p:spPr>
        <p:txBody>
          <a:bodyPr wrap="square" rtlCol="0">
            <a:spAutoFit/>
          </a:bodyPr>
          <a:lstStyle/>
          <a:p>
            <a:r>
              <a:rPr lang="en-US" dirty="0" smtClean="0"/>
              <a:t>Keep 99% of </a:t>
            </a:r>
            <a:r>
              <a:rPr lang="el-GR" dirty="0" smtClean="0"/>
              <a:t>γ</a:t>
            </a:r>
            <a:r>
              <a:rPr lang="en-US" dirty="0" smtClean="0"/>
              <a:t> calibration events</a:t>
            </a:r>
            <a:endParaRPr lang="en-US" dirty="0"/>
          </a:p>
        </p:txBody>
      </p:sp>
      <p:sp>
        <p:nvSpPr>
          <p:cNvPr id="6" name="TextBox 5"/>
          <p:cNvSpPr txBox="1"/>
          <p:nvPr/>
        </p:nvSpPr>
        <p:spPr>
          <a:xfrm>
            <a:off x="2011755" y="4950224"/>
            <a:ext cx="616484" cy="382199"/>
          </a:xfrm>
          <a:prstGeom prst="rect">
            <a:avLst/>
          </a:prstGeom>
          <a:noFill/>
        </p:spPr>
        <p:txBody>
          <a:bodyPr wrap="square" rtlCol="0">
            <a:spAutoFit/>
          </a:bodyPr>
          <a:lstStyle/>
          <a:p>
            <a:r>
              <a:rPr lang="el-GR" dirty="0" smtClean="0">
                <a:solidFill>
                  <a:srgbClr val="FF0000"/>
                </a:solidFill>
              </a:rPr>
              <a:t>α</a:t>
            </a:r>
            <a:endParaRPr lang="en-US" dirty="0">
              <a:solidFill>
                <a:srgbClr val="FF0000"/>
              </a:solidFill>
            </a:endParaRPr>
          </a:p>
        </p:txBody>
      </p:sp>
      <p:sp>
        <p:nvSpPr>
          <p:cNvPr id="14" name="TextBox 13"/>
          <p:cNvSpPr txBox="1"/>
          <p:nvPr/>
        </p:nvSpPr>
        <p:spPr>
          <a:xfrm>
            <a:off x="3468869" y="4867916"/>
            <a:ext cx="449349" cy="382199"/>
          </a:xfrm>
          <a:prstGeom prst="rect">
            <a:avLst/>
          </a:prstGeom>
          <a:noFill/>
        </p:spPr>
        <p:txBody>
          <a:bodyPr wrap="square" rtlCol="0">
            <a:spAutoFit/>
          </a:bodyPr>
          <a:lstStyle/>
          <a:p>
            <a:r>
              <a:rPr lang="el-GR" dirty="0">
                <a:solidFill>
                  <a:srgbClr val="0000FF"/>
                </a:solidFill>
              </a:rPr>
              <a:t>γ</a:t>
            </a:r>
            <a:endParaRPr lang="en-US" dirty="0">
              <a:solidFill>
                <a:srgbClr val="0000FF"/>
              </a:solidFill>
            </a:endParaRPr>
          </a:p>
        </p:txBody>
      </p:sp>
      <p:cxnSp>
        <p:nvCxnSpPr>
          <p:cNvPr id="10" name="Straight Arrow Connector 9"/>
          <p:cNvCxnSpPr/>
          <p:nvPr/>
        </p:nvCxnSpPr>
        <p:spPr>
          <a:xfrm flipV="1">
            <a:off x="3609977" y="4432862"/>
            <a:ext cx="0" cy="435054"/>
          </a:xfrm>
          <a:prstGeom prst="straightConnector1">
            <a:avLst/>
          </a:prstGeom>
          <a:ln>
            <a:solidFill>
              <a:srgbClr val="0000FF"/>
            </a:solidFill>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flipV="1">
            <a:off x="1889717" y="4660389"/>
            <a:ext cx="141710" cy="289835"/>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8" name="Slide Number Placeholder 7"/>
          <p:cNvSpPr>
            <a:spLocks noGrp="1"/>
          </p:cNvSpPr>
          <p:nvPr>
            <p:ph type="sldNum" sz="quarter" idx="12"/>
          </p:nvPr>
        </p:nvSpPr>
        <p:spPr/>
        <p:txBody>
          <a:bodyPr/>
          <a:lstStyle/>
          <a:p>
            <a:pPr>
              <a:defRPr/>
            </a:pPr>
            <a:fld id="{A69DFFF7-9D80-8947-9405-CF6E9E218F4B}" type="slidenum">
              <a:rPr lang="en-US" smtClean="0"/>
              <a:pPr>
                <a:defRPr/>
              </a:pPr>
              <a:t>26</a:t>
            </a:fld>
            <a:endParaRPr lang="en-US" dirty="0"/>
          </a:p>
        </p:txBody>
      </p:sp>
      <p:sp>
        <p:nvSpPr>
          <p:cNvPr id="16" name="TextBox 15"/>
          <p:cNvSpPr txBox="1"/>
          <p:nvPr/>
        </p:nvSpPr>
        <p:spPr>
          <a:xfrm>
            <a:off x="5365707" y="5508080"/>
            <a:ext cx="3352133" cy="892552"/>
          </a:xfrm>
          <a:prstGeom prst="rect">
            <a:avLst/>
          </a:prstGeom>
          <a:noFill/>
        </p:spPr>
        <p:txBody>
          <a:bodyPr wrap="square" rtlCol="0">
            <a:spAutoFit/>
          </a:bodyPr>
          <a:lstStyle/>
          <a:p>
            <a:pPr marL="285750" indent="-285750">
              <a:buFont typeface="Arial"/>
              <a:buChar char="•"/>
            </a:pPr>
            <a:r>
              <a:rPr lang="en-US" sz="2600" dirty="0" smtClean="0">
                <a:latin typeface="Franklin Gothic Book"/>
                <a:cs typeface="Franklin Gothic Book"/>
              </a:rPr>
              <a:t>Publication in preparation</a:t>
            </a:r>
            <a:endParaRPr lang="en-US" sz="2600" dirty="0">
              <a:latin typeface="Franklin Gothic Book"/>
              <a:cs typeface="Franklin Gothic Book"/>
            </a:endParaRPr>
          </a:p>
        </p:txBody>
      </p:sp>
    </p:spTree>
    <p:extLst>
      <p:ext uri="{BB962C8B-B14F-4D97-AF65-F5344CB8AC3E}">
        <p14:creationId xmlns:p14="http://schemas.microsoft.com/office/powerpoint/2010/main" val="2211099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Preliminary Tests in MJD</a:t>
            </a:r>
            <a:endParaRPr lang="en-US" dirty="0">
              <a:solidFill>
                <a:srgbClr val="000090"/>
              </a:solidFill>
            </a:endParaRPr>
          </a:p>
        </p:txBody>
      </p:sp>
      <p:sp>
        <p:nvSpPr>
          <p:cNvPr id="3" name="Content Placeholder 2"/>
          <p:cNvSpPr>
            <a:spLocks noGrp="1"/>
          </p:cNvSpPr>
          <p:nvPr>
            <p:ph idx="1"/>
          </p:nvPr>
        </p:nvSpPr>
        <p:spPr>
          <a:xfrm>
            <a:off x="3947052" y="1374812"/>
            <a:ext cx="4890666" cy="2183625"/>
          </a:xfrm>
        </p:spPr>
        <p:txBody>
          <a:bodyPr/>
          <a:lstStyle/>
          <a:p>
            <a:r>
              <a:rPr lang="en-US" sz="2000" dirty="0" smtClean="0">
                <a:latin typeface="Franklin Gothic Book"/>
                <a:cs typeface="Franklin Gothic Book"/>
              </a:rPr>
              <a:t>Events cut:</a:t>
            </a:r>
          </a:p>
          <a:p>
            <a:pPr lvl="1"/>
            <a:r>
              <a:rPr lang="en-US" sz="1600" dirty="0" smtClean="0">
                <a:latin typeface="Franklin Gothic Book"/>
                <a:cs typeface="Franklin Gothic Book"/>
              </a:rPr>
              <a:t>10% of single-site calibration events between 1 and 2.38 MeV</a:t>
            </a:r>
          </a:p>
          <a:p>
            <a:pPr lvl="1"/>
            <a:r>
              <a:rPr lang="en-US" sz="1600" dirty="0" smtClean="0">
                <a:latin typeface="Franklin Gothic Book"/>
                <a:cs typeface="Franklin Gothic Book"/>
              </a:rPr>
              <a:t>16.4% with energy between 1 and 2 MeV</a:t>
            </a:r>
          </a:p>
          <a:p>
            <a:pPr lvl="1"/>
            <a:r>
              <a:rPr lang="en-US" sz="1600" dirty="0" smtClean="0">
                <a:latin typeface="Franklin Gothic Book"/>
                <a:cs typeface="Franklin Gothic Book"/>
              </a:rPr>
              <a:t>88.4% with energy between 2 and 3 MeV</a:t>
            </a:r>
          </a:p>
          <a:p>
            <a:r>
              <a:rPr lang="en-US" sz="2000" dirty="0" smtClean="0">
                <a:latin typeface="Franklin Gothic Book"/>
                <a:cs typeface="Franklin Gothic Book"/>
              </a:rPr>
              <a:t>Need dedicated </a:t>
            </a:r>
            <a:r>
              <a:rPr lang="el-GR" sz="2000" dirty="0" smtClean="0">
                <a:latin typeface="Franklin Gothic Book"/>
                <a:cs typeface="Franklin Gothic Book"/>
              </a:rPr>
              <a:t>α</a:t>
            </a:r>
            <a:r>
              <a:rPr lang="en-US" sz="2000" dirty="0" smtClean="0">
                <a:latin typeface="Franklin Gothic Book"/>
                <a:cs typeface="Franklin Gothic Book"/>
              </a:rPr>
              <a:t> data to validate</a:t>
            </a:r>
          </a:p>
        </p:txBody>
      </p:sp>
      <p:sp>
        <p:nvSpPr>
          <p:cNvPr id="4" name="Date Placeholder 3"/>
          <p:cNvSpPr>
            <a:spLocks noGrp="1"/>
          </p:cNvSpPr>
          <p:nvPr>
            <p:ph type="dt" sz="half" idx="10"/>
          </p:nvPr>
        </p:nvSpPr>
        <p:spPr/>
        <p:txBody>
          <a:bodyPr/>
          <a:lstStyle/>
          <a:p>
            <a:pPr>
              <a:defRPr/>
            </a:pPr>
            <a:fld id="{26BF81F0-992F-1341-949A-1154BBF22C85}" type="datetime1">
              <a:rPr lang="en-US" smtClean="0"/>
              <a:t>8/3/17</a:t>
            </a:fld>
            <a:endParaRPr lang="en-US"/>
          </a:p>
        </p:txBody>
      </p:sp>
      <p:pic>
        <p:nvPicPr>
          <p:cNvPr id="27" name="Picture 26" descr="MJspec_DCRvE.png"/>
          <p:cNvPicPr>
            <a:picLocks noChangeAspect="1"/>
          </p:cNvPicPr>
          <p:nvPr/>
        </p:nvPicPr>
        <p:blipFill rotWithShape="1">
          <a:blip r:embed="rId2">
            <a:extLst>
              <a:ext uri="{28A0092B-C50C-407E-A947-70E740481C1C}">
                <a14:useLocalDpi xmlns:a14="http://schemas.microsoft.com/office/drawing/2010/main" val="0"/>
              </a:ext>
            </a:extLst>
          </a:blip>
          <a:srcRect r="8859"/>
          <a:stretch/>
        </p:blipFill>
        <p:spPr>
          <a:xfrm>
            <a:off x="4538926" y="3576043"/>
            <a:ext cx="3727566" cy="2941851"/>
          </a:xfrm>
          <a:prstGeom prst="rect">
            <a:avLst/>
          </a:prstGeom>
        </p:spPr>
      </p:pic>
      <p:sp>
        <p:nvSpPr>
          <p:cNvPr id="29" name="TextBox 28"/>
          <p:cNvSpPr txBox="1"/>
          <p:nvPr/>
        </p:nvSpPr>
        <p:spPr>
          <a:xfrm>
            <a:off x="5009282" y="3360961"/>
            <a:ext cx="3151380" cy="584776"/>
          </a:xfrm>
          <a:prstGeom prst="rect">
            <a:avLst/>
          </a:prstGeom>
          <a:noFill/>
        </p:spPr>
        <p:txBody>
          <a:bodyPr wrap="square" rtlCol="0">
            <a:spAutoFit/>
          </a:bodyPr>
          <a:lstStyle/>
          <a:p>
            <a:pPr algn="ctr"/>
            <a:r>
              <a:rPr lang="en-US" sz="1600" dirty="0" smtClean="0"/>
              <a:t>MJD Preliminary Data, </a:t>
            </a:r>
          </a:p>
          <a:p>
            <a:pPr algn="ctr"/>
            <a:r>
              <a:rPr lang="en-US" sz="1600" dirty="0" smtClean="0"/>
              <a:t>Enriched Detectors</a:t>
            </a:r>
            <a:endParaRPr lang="en-US" sz="1600" dirty="0"/>
          </a:p>
        </p:txBody>
      </p:sp>
      <p:pic>
        <p:nvPicPr>
          <p:cNvPr id="30" name="Picture 29" descr="DCRby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65" y="1350144"/>
            <a:ext cx="3987784" cy="4753533"/>
          </a:xfrm>
          <a:prstGeom prst="rect">
            <a:avLst/>
          </a:prstGeom>
        </p:spPr>
      </p:pic>
      <p:cxnSp>
        <p:nvCxnSpPr>
          <p:cNvPr id="32" name="Straight Connector 31"/>
          <p:cNvCxnSpPr/>
          <p:nvPr/>
        </p:nvCxnSpPr>
        <p:spPr>
          <a:xfrm>
            <a:off x="5009282" y="5869265"/>
            <a:ext cx="3151380" cy="0"/>
          </a:xfrm>
          <a:prstGeom prst="line">
            <a:avLst/>
          </a:prstGeom>
          <a:ln>
            <a:solidFill>
              <a:srgbClr val="FF0000"/>
            </a:solidFill>
            <a:prstDash val="dash"/>
          </a:ln>
          <a:effectLst/>
        </p:spPr>
        <p:style>
          <a:lnRef idx="2">
            <a:schemeClr val="accent2"/>
          </a:lnRef>
          <a:fillRef idx="0">
            <a:schemeClr val="accent2"/>
          </a:fillRef>
          <a:effectRef idx="1">
            <a:schemeClr val="accent2"/>
          </a:effectRef>
          <a:fontRef idx="minor">
            <a:schemeClr val="tx1"/>
          </a:fontRef>
        </p:style>
      </p:cxnSp>
      <p:sp>
        <p:nvSpPr>
          <p:cNvPr id="33" name="Slide Number Placeholder 32"/>
          <p:cNvSpPr>
            <a:spLocks noGrp="1"/>
          </p:cNvSpPr>
          <p:nvPr>
            <p:ph type="sldNum" sz="quarter" idx="12"/>
          </p:nvPr>
        </p:nvSpPr>
        <p:spPr/>
        <p:txBody>
          <a:bodyPr/>
          <a:lstStyle/>
          <a:p>
            <a:pPr>
              <a:defRPr/>
            </a:pPr>
            <a:fld id="{A69DFFF7-9D80-8947-9405-CF6E9E218F4B}" type="slidenum">
              <a:rPr lang="en-US" smtClean="0"/>
              <a:pPr>
                <a:defRPr/>
              </a:pPr>
              <a:t>27</a:t>
            </a:fld>
            <a:endParaRPr lang="en-US" dirty="0"/>
          </a:p>
        </p:txBody>
      </p:sp>
    </p:spTree>
    <p:extLst>
      <p:ext uri="{BB962C8B-B14F-4D97-AF65-F5344CB8AC3E}">
        <p14:creationId xmlns:p14="http://schemas.microsoft.com/office/powerpoint/2010/main" val="2761324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005" y="3694829"/>
            <a:ext cx="7086600" cy="850900"/>
          </a:xfrm>
        </p:spPr>
        <p:txBody>
          <a:bodyPr/>
          <a:lstStyle/>
          <a:p>
            <a:r>
              <a:rPr lang="en-US" dirty="0" smtClean="0">
                <a:solidFill>
                  <a:srgbClr val="000090"/>
                </a:solidFill>
              </a:rPr>
              <a:t>Measuring PPC </a:t>
            </a:r>
            <a:br>
              <a:rPr lang="en-US" dirty="0" smtClean="0">
                <a:solidFill>
                  <a:srgbClr val="000090"/>
                </a:solidFill>
              </a:rPr>
            </a:br>
            <a:r>
              <a:rPr lang="en-US" dirty="0" smtClean="0">
                <a:solidFill>
                  <a:srgbClr val="000090"/>
                </a:solidFill>
              </a:rPr>
              <a:t>Response with TUBE</a:t>
            </a:r>
            <a:endParaRPr lang="en-US" dirty="0">
              <a:solidFill>
                <a:srgbClr val="000090"/>
              </a:solidFill>
            </a:endParaRPr>
          </a:p>
        </p:txBody>
      </p:sp>
      <p:sp>
        <p:nvSpPr>
          <p:cNvPr id="3" name="Date Placeholder 2"/>
          <p:cNvSpPr>
            <a:spLocks noGrp="1"/>
          </p:cNvSpPr>
          <p:nvPr>
            <p:ph type="dt" sz="half" idx="10"/>
          </p:nvPr>
        </p:nvSpPr>
        <p:spPr/>
        <p:txBody>
          <a:bodyPr/>
          <a:lstStyle/>
          <a:p>
            <a:pPr>
              <a:defRPr/>
            </a:pPr>
            <a:fld id="{A126AD6C-4EC3-0044-9139-FDBAD83CEBCC}" type="datetime1">
              <a:rPr lang="en-US" smtClean="0"/>
              <a:t>8/3/17</a:t>
            </a:fld>
            <a:endParaRPr lang="en-US"/>
          </a:p>
        </p:txBody>
      </p:sp>
      <p:sp>
        <p:nvSpPr>
          <p:cNvPr id="5" name="Slide Number Placeholder 4"/>
          <p:cNvSpPr>
            <a:spLocks noGrp="1"/>
          </p:cNvSpPr>
          <p:nvPr>
            <p:ph type="sldNum" sz="quarter" idx="12"/>
          </p:nvPr>
        </p:nvSpPr>
        <p:spPr/>
        <p:txBody>
          <a:bodyPr/>
          <a:lstStyle/>
          <a:p>
            <a:pPr>
              <a:defRPr/>
            </a:pPr>
            <a:fld id="{7A39B974-3588-ED4E-A4FA-184896E5ADC9}" type="slidenum">
              <a:rPr lang="en-US" smtClean="0"/>
              <a:pPr>
                <a:defRPr/>
              </a:pPr>
              <a:t>28</a:t>
            </a:fld>
            <a:endParaRPr lang="en-US"/>
          </a:p>
        </p:txBody>
      </p:sp>
    </p:spTree>
    <p:extLst>
      <p:ext uri="{BB962C8B-B14F-4D97-AF65-F5344CB8AC3E}">
        <p14:creationId xmlns:p14="http://schemas.microsoft.com/office/powerpoint/2010/main" val="51044271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799"/>
            <a:ext cx="7480045" cy="1080663"/>
          </a:xfrm>
        </p:spPr>
        <p:txBody>
          <a:bodyPr/>
          <a:lstStyle/>
          <a:p>
            <a:r>
              <a:rPr lang="en-US" dirty="0" smtClean="0">
                <a:solidFill>
                  <a:srgbClr val="000090"/>
                </a:solidFill>
              </a:rPr>
              <a:t>The TUM Upside-Down </a:t>
            </a:r>
            <a:r>
              <a:rPr lang="en-US" dirty="0" err="1" smtClean="0">
                <a:solidFill>
                  <a:srgbClr val="000090"/>
                </a:solidFill>
              </a:rPr>
              <a:t>BEGe</a:t>
            </a:r>
            <a:r>
              <a:rPr lang="en-US" dirty="0" smtClean="0">
                <a:solidFill>
                  <a:srgbClr val="000090"/>
                </a:solidFill>
              </a:rPr>
              <a:t> (TUBE) Scanner</a:t>
            </a:r>
            <a:endParaRPr lang="en-US" dirty="0">
              <a:solidFill>
                <a:srgbClr val="000090"/>
              </a:solidFill>
            </a:endParaRPr>
          </a:p>
        </p:txBody>
      </p:sp>
      <p:sp>
        <p:nvSpPr>
          <p:cNvPr id="3" name="Content Placeholder 2"/>
          <p:cNvSpPr>
            <a:spLocks noGrp="1"/>
          </p:cNvSpPr>
          <p:nvPr>
            <p:ph idx="1"/>
          </p:nvPr>
        </p:nvSpPr>
        <p:spPr>
          <a:xfrm>
            <a:off x="457203" y="1317424"/>
            <a:ext cx="3664110" cy="4740700"/>
          </a:xfrm>
        </p:spPr>
        <p:txBody>
          <a:bodyPr/>
          <a:lstStyle/>
          <a:p>
            <a:r>
              <a:rPr lang="en-US" sz="2000" dirty="0" smtClean="0">
                <a:latin typeface="Franklin Gothic Book"/>
                <a:cs typeface="Franklin Gothic Book"/>
              </a:rPr>
              <a:t>First joint work between GERDA and MJD groups</a:t>
            </a:r>
          </a:p>
          <a:p>
            <a:r>
              <a:rPr lang="en-US" sz="2000" dirty="0" smtClean="0">
                <a:latin typeface="Franklin Gothic Book"/>
                <a:cs typeface="Franklin Gothic Book"/>
              </a:rPr>
              <a:t>Adapted </a:t>
            </a:r>
            <a:r>
              <a:rPr lang="en-US" sz="2000" dirty="0">
                <a:latin typeface="Franklin Gothic Book"/>
                <a:cs typeface="Franklin Gothic Book"/>
              </a:rPr>
              <a:t>existing alpha scanning system </a:t>
            </a:r>
            <a:r>
              <a:rPr lang="en-US" sz="2000" dirty="0" smtClean="0">
                <a:latin typeface="Franklin Gothic Book"/>
                <a:cs typeface="Franklin Gothic Book"/>
              </a:rPr>
              <a:t>to </a:t>
            </a:r>
            <a:r>
              <a:rPr lang="en-US" sz="2000" dirty="0">
                <a:latin typeface="Franklin Gothic Book"/>
                <a:cs typeface="Franklin Gothic Book"/>
              </a:rPr>
              <a:t>scan MJD </a:t>
            </a:r>
            <a:r>
              <a:rPr lang="en-US" sz="2000" dirty="0" smtClean="0">
                <a:latin typeface="Franklin Gothic Book"/>
                <a:cs typeface="Franklin Gothic Book"/>
              </a:rPr>
              <a:t>detector</a:t>
            </a:r>
          </a:p>
          <a:p>
            <a:r>
              <a:rPr lang="en-US" sz="2000" dirty="0">
                <a:latin typeface="Franklin Gothic Book"/>
                <a:cs typeface="Franklin Gothic Book"/>
              </a:rPr>
              <a:t>First assembled Sept. 2016, data taken Feb. – June </a:t>
            </a:r>
            <a:r>
              <a:rPr lang="en-US" sz="2000" dirty="0" smtClean="0">
                <a:latin typeface="Franklin Gothic Book"/>
                <a:cs typeface="Franklin Gothic Book"/>
              </a:rPr>
              <a:t>2017</a:t>
            </a:r>
            <a:endParaRPr lang="en-US" sz="2000" dirty="0" smtClean="0">
              <a:latin typeface="Franklin Gothic Book"/>
              <a:cs typeface="Franklin Gothic Book"/>
            </a:endParaRPr>
          </a:p>
          <a:p>
            <a:r>
              <a:rPr lang="en-US" sz="2000" dirty="0" smtClean="0">
                <a:latin typeface="Franklin Gothic Book"/>
                <a:cs typeface="Franklin Gothic Book"/>
              </a:rPr>
              <a:t>Questions:</a:t>
            </a:r>
          </a:p>
          <a:p>
            <a:pPr lvl="1"/>
            <a:r>
              <a:rPr lang="en-US" sz="1800" dirty="0" smtClean="0">
                <a:latin typeface="Franklin Gothic Book"/>
                <a:cs typeface="Franklin Gothic Book"/>
              </a:rPr>
              <a:t>Energy spectrum</a:t>
            </a:r>
          </a:p>
          <a:p>
            <a:pPr lvl="1"/>
            <a:r>
              <a:rPr lang="en-US" sz="1800" dirty="0" smtClean="0">
                <a:latin typeface="Franklin Gothic Book"/>
                <a:cs typeface="Franklin Gothic Book"/>
              </a:rPr>
              <a:t>E vs. R</a:t>
            </a:r>
          </a:p>
          <a:p>
            <a:pPr lvl="1"/>
            <a:r>
              <a:rPr lang="en-US" sz="1800" dirty="0" smtClean="0">
                <a:latin typeface="Franklin Gothic Book"/>
                <a:cs typeface="Franklin Gothic Book"/>
              </a:rPr>
              <a:t>DCR vs. R</a:t>
            </a:r>
          </a:p>
          <a:p>
            <a:pPr lvl="1"/>
            <a:r>
              <a:rPr lang="en-US" sz="1800" dirty="0" smtClean="0">
                <a:latin typeface="Franklin Gothic Book"/>
                <a:cs typeface="Franklin Gothic Book"/>
              </a:rPr>
              <a:t>Charge loss mechanism</a:t>
            </a:r>
          </a:p>
          <a:p>
            <a:pPr lvl="1"/>
            <a:r>
              <a:rPr lang="en-US" sz="1800" dirty="0" smtClean="0">
                <a:latin typeface="Franklin Gothic Book"/>
                <a:cs typeface="Franklin Gothic Book"/>
              </a:rPr>
              <a:t>A/E and DCR complementarity</a:t>
            </a:r>
          </a:p>
          <a:p>
            <a:pPr lvl="1"/>
            <a:r>
              <a:rPr lang="en-US" sz="1800" dirty="0" smtClean="0">
                <a:latin typeface="Franklin Gothic Book"/>
                <a:cs typeface="Franklin Gothic Book"/>
              </a:rPr>
              <a:t>DCR </a:t>
            </a:r>
            <a:r>
              <a:rPr lang="el-GR" sz="1800" dirty="0" smtClean="0">
                <a:latin typeface="Franklin Gothic Book"/>
                <a:cs typeface="Franklin Gothic Book"/>
              </a:rPr>
              <a:t>α</a:t>
            </a:r>
            <a:r>
              <a:rPr lang="en-US" sz="1800" dirty="0" smtClean="0">
                <a:latin typeface="Franklin Gothic Book"/>
                <a:cs typeface="Franklin Gothic Book"/>
              </a:rPr>
              <a:t> rejection power</a:t>
            </a:r>
            <a:endParaRPr lang="en-US" sz="2200" dirty="0">
              <a:latin typeface="Franklin Gothic Book"/>
              <a:cs typeface="Franklin Gothic Book"/>
            </a:endParaRPr>
          </a:p>
          <a:p>
            <a:pPr marL="0" indent="0">
              <a:buNone/>
            </a:pPr>
            <a:endParaRPr lang="en-US" sz="2200" baseline="30000" dirty="0" smtClean="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F03F33BE-78CE-6E47-AEA0-D500649583A4}" type="datetime1">
              <a:rPr lang="en-US" smtClean="0"/>
              <a:t>8/4/17</a:t>
            </a:fld>
            <a:endParaRPr lang="en-US"/>
          </a:p>
        </p:txBody>
      </p:sp>
      <p:pic>
        <p:nvPicPr>
          <p:cNvPr id="6" name="Picture 5" descr="TU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312" y="1396749"/>
            <a:ext cx="4928616" cy="4729415"/>
          </a:xfrm>
          <a:prstGeom prst="rect">
            <a:avLst/>
          </a:prstGeom>
        </p:spPr>
      </p:pic>
      <p:sp>
        <p:nvSpPr>
          <p:cNvPr id="7" name="Left Bracket 6"/>
          <p:cNvSpPr/>
          <p:nvPr/>
        </p:nvSpPr>
        <p:spPr>
          <a:xfrm rot="16200000">
            <a:off x="6036869" y="4522086"/>
            <a:ext cx="182149" cy="99162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9" name="Straight Connector 8"/>
          <p:cNvCxnSpPr>
            <a:stCxn id="7" idx="1"/>
          </p:cNvCxnSpPr>
          <p:nvPr/>
        </p:nvCxnSpPr>
        <p:spPr>
          <a:xfrm flipH="1">
            <a:off x="6126377" y="5108972"/>
            <a:ext cx="1567" cy="923011"/>
          </a:xfrm>
          <a:prstGeom prst="line">
            <a:avLst/>
          </a:prstGeom>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949994" y="6043858"/>
            <a:ext cx="999505" cy="369332"/>
          </a:xfrm>
          <a:prstGeom prst="rect">
            <a:avLst/>
          </a:prstGeom>
          <a:noFill/>
        </p:spPr>
        <p:txBody>
          <a:bodyPr wrap="square" rtlCol="0">
            <a:spAutoFit/>
          </a:bodyPr>
          <a:lstStyle/>
          <a:p>
            <a:r>
              <a:rPr lang="en-US" dirty="0" smtClean="0"/>
              <a:t>7cm</a:t>
            </a:r>
            <a:endParaRPr lang="en-US" dirty="0"/>
          </a:p>
        </p:txBody>
      </p:sp>
      <p:sp>
        <p:nvSpPr>
          <p:cNvPr id="11" name="Slide Number Placeholder 10"/>
          <p:cNvSpPr>
            <a:spLocks noGrp="1"/>
          </p:cNvSpPr>
          <p:nvPr>
            <p:ph type="sldNum" sz="quarter" idx="12"/>
          </p:nvPr>
        </p:nvSpPr>
        <p:spPr/>
        <p:txBody>
          <a:bodyPr/>
          <a:lstStyle/>
          <a:p>
            <a:pPr>
              <a:defRPr/>
            </a:pPr>
            <a:fld id="{A69DFFF7-9D80-8947-9405-CF6E9E218F4B}" type="slidenum">
              <a:rPr lang="en-US" smtClean="0"/>
              <a:pPr>
                <a:defRPr/>
              </a:pPr>
              <a:t>29</a:t>
            </a:fld>
            <a:endParaRPr lang="en-US" dirty="0"/>
          </a:p>
        </p:txBody>
      </p:sp>
    </p:spTree>
    <p:extLst>
      <p:ext uri="{BB962C8B-B14F-4D97-AF65-F5344CB8AC3E}">
        <p14:creationId xmlns:p14="http://schemas.microsoft.com/office/powerpoint/2010/main" val="10757303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Introduction to 0</a:t>
            </a:r>
            <a:r>
              <a:rPr lang="el-GR" dirty="0" smtClean="0">
                <a:solidFill>
                  <a:srgbClr val="000090"/>
                </a:solidFill>
              </a:rPr>
              <a:t>νββ</a:t>
            </a:r>
            <a:endParaRPr lang="en-US" dirty="0">
              <a:solidFill>
                <a:srgbClr val="000090"/>
              </a:solidFill>
            </a:endParaRPr>
          </a:p>
        </p:txBody>
      </p:sp>
      <p:sp>
        <p:nvSpPr>
          <p:cNvPr id="3" name="Date Placeholder 2"/>
          <p:cNvSpPr>
            <a:spLocks noGrp="1"/>
          </p:cNvSpPr>
          <p:nvPr>
            <p:ph type="dt" sz="half" idx="10"/>
          </p:nvPr>
        </p:nvSpPr>
        <p:spPr/>
        <p:txBody>
          <a:bodyPr/>
          <a:lstStyle/>
          <a:p>
            <a:pPr>
              <a:defRPr/>
            </a:pPr>
            <a:fld id="{FCB94995-FBD0-2148-8B0F-1D0B00A7ECE0}" type="datetime1">
              <a:rPr lang="en-US" smtClean="0"/>
              <a:t>8/3/17</a:t>
            </a:fld>
            <a:endParaRPr lang="en-US"/>
          </a:p>
        </p:txBody>
      </p:sp>
      <p:sp>
        <p:nvSpPr>
          <p:cNvPr id="5" name="Slide Number Placeholder 4"/>
          <p:cNvSpPr>
            <a:spLocks noGrp="1"/>
          </p:cNvSpPr>
          <p:nvPr>
            <p:ph type="sldNum" sz="quarter" idx="12"/>
          </p:nvPr>
        </p:nvSpPr>
        <p:spPr/>
        <p:txBody>
          <a:bodyPr/>
          <a:lstStyle/>
          <a:p>
            <a:pPr>
              <a:defRPr/>
            </a:pPr>
            <a:fld id="{7A39B974-3588-ED4E-A4FA-184896E5ADC9}" type="slidenum">
              <a:rPr lang="en-US" smtClean="0"/>
              <a:pPr>
                <a:defRPr/>
              </a:pPr>
              <a:t>3</a:t>
            </a:fld>
            <a:endParaRPr lang="en-US"/>
          </a:p>
        </p:txBody>
      </p:sp>
    </p:spTree>
    <p:extLst>
      <p:ext uri="{BB962C8B-B14F-4D97-AF65-F5344CB8AC3E}">
        <p14:creationId xmlns:p14="http://schemas.microsoft.com/office/powerpoint/2010/main" val="27655485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TUBE Measurements</a:t>
            </a:r>
            <a:endParaRPr lang="en-US" dirty="0">
              <a:solidFill>
                <a:srgbClr val="000090"/>
              </a:solidFill>
            </a:endParaRPr>
          </a:p>
        </p:txBody>
      </p:sp>
      <p:sp>
        <p:nvSpPr>
          <p:cNvPr id="3" name="Content Placeholder 2"/>
          <p:cNvSpPr>
            <a:spLocks noGrp="1"/>
          </p:cNvSpPr>
          <p:nvPr>
            <p:ph idx="1"/>
          </p:nvPr>
        </p:nvSpPr>
        <p:spPr>
          <a:xfrm>
            <a:off x="457200" y="1491807"/>
            <a:ext cx="4277398" cy="4500081"/>
          </a:xfrm>
        </p:spPr>
        <p:txBody>
          <a:bodyPr/>
          <a:lstStyle/>
          <a:p>
            <a:r>
              <a:rPr lang="en-US" sz="1800" baseline="30000" dirty="0" smtClean="0">
                <a:latin typeface="Franklin Gothic Book"/>
                <a:cs typeface="Franklin Gothic Book"/>
              </a:rPr>
              <a:t>241</a:t>
            </a:r>
            <a:r>
              <a:rPr lang="en-US" sz="1800" dirty="0" smtClean="0">
                <a:latin typeface="Franklin Gothic Book"/>
                <a:cs typeface="Franklin Gothic Book"/>
              </a:rPr>
              <a:t>Am </a:t>
            </a:r>
            <a:r>
              <a:rPr lang="en-US" sz="1800" dirty="0">
                <a:latin typeface="Franklin Gothic Book"/>
                <a:cs typeface="Franklin Gothic Book"/>
              </a:rPr>
              <a:t>source:</a:t>
            </a:r>
          </a:p>
          <a:p>
            <a:pPr lvl="1"/>
            <a:r>
              <a:rPr lang="en-US" sz="1800" dirty="0">
                <a:latin typeface="Franklin Gothic Book"/>
                <a:cs typeface="Franklin Gothic Book"/>
              </a:rPr>
              <a:t>5.486 MeV </a:t>
            </a:r>
            <a:r>
              <a:rPr lang="el-GR" sz="1800" dirty="0" smtClean="0">
                <a:latin typeface="Franklin Gothic Book"/>
                <a:cs typeface="Franklin Gothic Book"/>
              </a:rPr>
              <a:t>α</a:t>
            </a:r>
            <a:r>
              <a:rPr lang="en-US" sz="1800" dirty="0" smtClean="0">
                <a:latin typeface="Franklin Gothic Book"/>
                <a:cs typeface="Franklin Gothic Book"/>
              </a:rPr>
              <a:t>, 20 </a:t>
            </a:r>
            <a:r>
              <a:rPr lang="en-US" sz="1800" dirty="0" err="1">
                <a:latin typeface="Franklin Gothic Book"/>
                <a:cs typeface="Franklin Gothic Book"/>
              </a:rPr>
              <a:t>keV</a:t>
            </a:r>
            <a:r>
              <a:rPr lang="en-US" sz="1800" dirty="0">
                <a:latin typeface="Franklin Gothic Book"/>
                <a:cs typeface="Franklin Gothic Book"/>
              </a:rPr>
              <a:t> line-</a:t>
            </a:r>
            <a:r>
              <a:rPr lang="en-US" sz="1800" dirty="0" smtClean="0">
                <a:latin typeface="Franklin Gothic Book"/>
                <a:cs typeface="Franklin Gothic Book"/>
              </a:rPr>
              <a:t>width</a:t>
            </a:r>
            <a:endParaRPr lang="en-US" sz="1800" dirty="0">
              <a:latin typeface="Franklin Gothic Book"/>
              <a:cs typeface="Franklin Gothic Book"/>
            </a:endParaRPr>
          </a:p>
          <a:p>
            <a:pPr lvl="1"/>
            <a:r>
              <a:rPr lang="en-US" sz="1800" dirty="0">
                <a:latin typeface="Franklin Gothic Book"/>
                <a:cs typeface="Franklin Gothic Book"/>
              </a:rPr>
              <a:t>40 </a:t>
            </a:r>
            <a:r>
              <a:rPr lang="en-US" sz="1800" dirty="0" err="1" smtClean="0">
                <a:latin typeface="Franklin Gothic Book"/>
                <a:cs typeface="Franklin Gothic Book"/>
              </a:rPr>
              <a:t>kBq</a:t>
            </a:r>
            <a:r>
              <a:rPr lang="en-US" sz="1800" dirty="0" smtClean="0">
                <a:latin typeface="Franklin Gothic Book"/>
                <a:cs typeface="Franklin Gothic Book"/>
              </a:rPr>
              <a:t>, 65 events/hour</a:t>
            </a:r>
            <a:endParaRPr lang="en-US" sz="1800" dirty="0">
              <a:latin typeface="Franklin Gothic Book"/>
              <a:cs typeface="Franklin Gothic Book"/>
            </a:endParaRPr>
          </a:p>
          <a:p>
            <a:pPr lvl="1"/>
            <a:r>
              <a:rPr lang="en-US" sz="1800" dirty="0" smtClean="0">
                <a:latin typeface="Franklin Gothic Book"/>
                <a:cs typeface="Franklin Gothic Book"/>
              </a:rPr>
              <a:t>1 </a:t>
            </a:r>
            <a:r>
              <a:rPr lang="en-US" sz="1800" dirty="0">
                <a:latin typeface="Franklin Gothic Book"/>
                <a:cs typeface="Franklin Gothic Book"/>
              </a:rPr>
              <a:t>mm collimator </a:t>
            </a:r>
            <a:r>
              <a:rPr lang="en-US" sz="1800" dirty="0">
                <a:latin typeface="Franklin Gothic Book"/>
                <a:ea typeface="Wingdings"/>
                <a:cs typeface="Franklin Gothic Book"/>
                <a:sym typeface="Wingdings"/>
              </a:rPr>
              <a:t></a:t>
            </a:r>
            <a:r>
              <a:rPr lang="en-US" sz="1800" dirty="0">
                <a:latin typeface="Franklin Gothic Book"/>
                <a:cs typeface="Franklin Gothic Book"/>
              </a:rPr>
              <a:t> 1.8mm spot size</a:t>
            </a:r>
          </a:p>
          <a:p>
            <a:r>
              <a:rPr lang="en-US" sz="1800" dirty="0">
                <a:latin typeface="Franklin Gothic Book"/>
                <a:cs typeface="Franklin Gothic Book"/>
              </a:rPr>
              <a:t>Scanned every 1.5 mm, </a:t>
            </a:r>
            <a:r>
              <a:rPr lang="en-US" sz="1800" dirty="0" smtClean="0">
                <a:latin typeface="Franklin Gothic Book"/>
                <a:cs typeface="Franklin Gothic Book"/>
              </a:rPr>
              <a:t>65</a:t>
            </a:r>
            <a:r>
              <a:rPr lang="en-US" sz="1800" dirty="0">
                <a:latin typeface="Franklin Gothic Book"/>
                <a:cs typeface="Franklin Gothic Book"/>
              </a:rPr>
              <a:t>° angle of incidence, some extra half-positions</a:t>
            </a:r>
          </a:p>
          <a:p>
            <a:r>
              <a:rPr lang="en-US" sz="1800" dirty="0">
                <a:latin typeface="Franklin Gothic Book"/>
                <a:cs typeface="Franklin Gothic Book"/>
              </a:rPr>
              <a:t>Distances from point-contact are radial</a:t>
            </a:r>
          </a:p>
          <a:p>
            <a:r>
              <a:rPr lang="en-US" sz="1800" dirty="0">
                <a:latin typeface="Franklin Gothic Book"/>
                <a:cs typeface="Franklin Gothic Book"/>
              </a:rPr>
              <a:t>24 hours per scan </a:t>
            </a:r>
            <a:r>
              <a:rPr lang="en-US" sz="1800" dirty="0" smtClean="0">
                <a:latin typeface="Franklin Gothic Book"/>
                <a:cs typeface="Franklin Gothic Book"/>
              </a:rPr>
              <a:t>position</a:t>
            </a:r>
            <a:endParaRPr lang="en-US" sz="18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B32D5D78-5C4A-2841-AE29-F206C20F5C4E}" type="datetime1">
              <a:rPr lang="en-US" smtClean="0"/>
              <a:t>8/3/17</a:t>
            </a:fld>
            <a:endParaRPr lang="en-US" dirty="0"/>
          </a:p>
        </p:txBody>
      </p:sp>
      <p:sp>
        <p:nvSpPr>
          <p:cNvPr id="14" name="Rectangle 13"/>
          <p:cNvSpPr/>
          <p:nvPr/>
        </p:nvSpPr>
        <p:spPr>
          <a:xfrm>
            <a:off x="1356263" y="5868599"/>
            <a:ext cx="2663212" cy="4191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1356263" y="5868600"/>
            <a:ext cx="2663212" cy="123290"/>
          </a:xfrm>
          <a:prstGeom prst="rect">
            <a:avLst/>
          </a:prstGeom>
          <a:pattFill prst="ltDnDiag">
            <a:fgClr>
              <a:schemeClr val="accent4"/>
            </a:fgClr>
            <a:bgClr>
              <a:schemeClr val="accent4">
                <a:lumMod val="40000"/>
                <a:lumOff val="60000"/>
              </a:schemeClr>
            </a:bgClr>
          </a:patt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Chord 15"/>
          <p:cNvSpPr/>
          <p:nvPr/>
        </p:nvSpPr>
        <p:spPr>
          <a:xfrm>
            <a:off x="2586257" y="5769967"/>
            <a:ext cx="224893" cy="221922"/>
          </a:xfrm>
          <a:prstGeom prst="chord">
            <a:avLst>
              <a:gd name="adj1" fmla="val 21574825"/>
              <a:gd name="adj2" fmla="val 1087239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Isosceles Triangle 16"/>
          <p:cNvSpPr/>
          <p:nvPr/>
        </p:nvSpPr>
        <p:spPr>
          <a:xfrm rot="19890653">
            <a:off x="2086766" y="5016103"/>
            <a:ext cx="151751" cy="868914"/>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p:cNvSpPr txBox="1"/>
          <p:nvPr/>
        </p:nvSpPr>
        <p:spPr>
          <a:xfrm>
            <a:off x="1511312" y="5353100"/>
            <a:ext cx="608299" cy="369332"/>
          </a:xfrm>
          <a:prstGeom prst="rect">
            <a:avLst/>
          </a:prstGeom>
          <a:noFill/>
        </p:spPr>
        <p:txBody>
          <a:bodyPr wrap="square" rtlCol="0">
            <a:spAutoFit/>
          </a:bodyPr>
          <a:lstStyle/>
          <a:p>
            <a:r>
              <a:rPr lang="en-US" dirty="0" smtClean="0"/>
              <a:t>65°</a:t>
            </a:r>
            <a:endParaRPr lang="en-US" dirty="0"/>
          </a:p>
        </p:txBody>
      </p:sp>
      <p:sp>
        <p:nvSpPr>
          <p:cNvPr id="19" name="Freeform 18"/>
          <p:cNvSpPr/>
          <p:nvPr/>
        </p:nvSpPr>
        <p:spPr>
          <a:xfrm>
            <a:off x="1976043" y="5531534"/>
            <a:ext cx="164991" cy="325384"/>
          </a:xfrm>
          <a:custGeom>
            <a:avLst/>
            <a:gdLst>
              <a:gd name="connsiteX0" fmla="*/ 7562 w 164991"/>
              <a:gd name="connsiteY0" fmla="*/ 325384 h 325384"/>
              <a:gd name="connsiteX1" fmla="*/ 18057 w 164991"/>
              <a:gd name="connsiteY1" fmla="*/ 104963 h 325384"/>
              <a:gd name="connsiteX2" fmla="*/ 164991 w 164991"/>
              <a:gd name="connsiteY2" fmla="*/ 0 h 325384"/>
            </a:gdLst>
            <a:ahLst/>
            <a:cxnLst>
              <a:cxn ang="0">
                <a:pos x="connsiteX0" y="connsiteY0"/>
              </a:cxn>
              <a:cxn ang="0">
                <a:pos x="connsiteX1" y="connsiteY1"/>
              </a:cxn>
              <a:cxn ang="0">
                <a:pos x="connsiteX2" y="connsiteY2"/>
              </a:cxn>
            </a:cxnLst>
            <a:rect l="l" t="t" r="r" b="b"/>
            <a:pathLst>
              <a:path w="164991" h="325384">
                <a:moveTo>
                  <a:pt x="7562" y="325384"/>
                </a:moveTo>
                <a:cubicBezTo>
                  <a:pt x="-310" y="242289"/>
                  <a:pt x="-8181" y="159194"/>
                  <a:pt x="18057" y="104963"/>
                </a:cubicBezTo>
                <a:cubicBezTo>
                  <a:pt x="44295" y="50732"/>
                  <a:pt x="65286" y="13995"/>
                  <a:pt x="164991" y="0"/>
                </a:cubicBezTo>
              </a:path>
            </a:pathLst>
          </a:custGeom>
          <a:ln w="38100" cmpd="sng"/>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 name="Picture 6" descr="PONa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928" y="1385462"/>
            <a:ext cx="3145536" cy="2633472"/>
          </a:xfrm>
          <a:prstGeom prst="rect">
            <a:avLst/>
          </a:prstGeom>
        </p:spPr>
      </p:pic>
      <p:pic>
        <p:nvPicPr>
          <p:cNvPr id="8" name="Picture 7" descr="scan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6928" y="4101240"/>
            <a:ext cx="3157728" cy="2371344"/>
          </a:xfrm>
          <a:prstGeom prst="rect">
            <a:avLst/>
          </a:prstGeom>
        </p:spPr>
      </p:pic>
      <p:sp>
        <p:nvSpPr>
          <p:cNvPr id="9" name="Slide Number Placeholder 8"/>
          <p:cNvSpPr>
            <a:spLocks noGrp="1"/>
          </p:cNvSpPr>
          <p:nvPr>
            <p:ph type="sldNum" sz="quarter" idx="12"/>
          </p:nvPr>
        </p:nvSpPr>
        <p:spPr/>
        <p:txBody>
          <a:bodyPr/>
          <a:lstStyle/>
          <a:p>
            <a:pPr>
              <a:defRPr/>
            </a:pPr>
            <a:fld id="{A69DFFF7-9D80-8947-9405-CF6E9E218F4B}" type="slidenum">
              <a:rPr lang="en-US" smtClean="0"/>
              <a:pPr>
                <a:defRPr/>
              </a:pPr>
              <a:t>30</a:t>
            </a:fld>
            <a:endParaRPr lang="en-US" dirty="0"/>
          </a:p>
        </p:txBody>
      </p:sp>
    </p:spTree>
    <p:extLst>
      <p:ext uri="{BB962C8B-B14F-4D97-AF65-F5344CB8AC3E}">
        <p14:creationId xmlns:p14="http://schemas.microsoft.com/office/powerpoint/2010/main" val="135852035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S360_2_Efi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205" y="1417833"/>
            <a:ext cx="3709989" cy="2519391"/>
          </a:xfrm>
          <a:prstGeom prst="rect">
            <a:avLst/>
          </a:prstGeom>
        </p:spPr>
      </p:pic>
      <p:sp>
        <p:nvSpPr>
          <p:cNvPr id="2" name="Title 1"/>
          <p:cNvSpPr>
            <a:spLocks noGrp="1"/>
          </p:cNvSpPr>
          <p:nvPr>
            <p:ph type="title"/>
          </p:nvPr>
        </p:nvSpPr>
        <p:spPr/>
        <p:txBody>
          <a:bodyPr/>
          <a:lstStyle/>
          <a:p>
            <a:r>
              <a:rPr lang="en-US" dirty="0" smtClean="0">
                <a:solidFill>
                  <a:srgbClr val="000090"/>
                </a:solidFill>
              </a:rPr>
              <a:t>Alpha Energy</a:t>
            </a:r>
            <a:endParaRPr lang="en-US" dirty="0">
              <a:solidFill>
                <a:srgbClr val="000090"/>
              </a:solidFill>
            </a:endParaRPr>
          </a:p>
        </p:txBody>
      </p:sp>
      <p:sp>
        <p:nvSpPr>
          <p:cNvPr id="4" name="Date Placeholder 3"/>
          <p:cNvSpPr>
            <a:spLocks noGrp="1"/>
          </p:cNvSpPr>
          <p:nvPr>
            <p:ph type="dt" sz="half" idx="10"/>
          </p:nvPr>
        </p:nvSpPr>
        <p:spPr/>
        <p:txBody>
          <a:bodyPr/>
          <a:lstStyle/>
          <a:p>
            <a:pPr>
              <a:defRPr/>
            </a:pPr>
            <a:fld id="{D9327190-B134-604A-9A08-7AE8FD148005}" type="datetime1">
              <a:rPr lang="en-US" smtClean="0"/>
              <a:t>8/3/17</a:t>
            </a:fld>
            <a:endParaRPr lang="en-US"/>
          </a:p>
        </p:txBody>
      </p:sp>
      <p:sp>
        <p:nvSpPr>
          <p:cNvPr id="11" name="TextBox 10"/>
          <p:cNvSpPr txBox="1"/>
          <p:nvPr/>
        </p:nvSpPr>
        <p:spPr>
          <a:xfrm>
            <a:off x="5138677" y="1749697"/>
            <a:ext cx="2457962" cy="369332"/>
          </a:xfrm>
          <a:prstGeom prst="rect">
            <a:avLst/>
          </a:prstGeom>
          <a:noFill/>
        </p:spPr>
        <p:txBody>
          <a:bodyPr wrap="square" rtlCol="0">
            <a:spAutoFit/>
          </a:bodyPr>
          <a:lstStyle/>
          <a:p>
            <a:r>
              <a:rPr lang="en-US" dirty="0" smtClean="0"/>
              <a:t>r = 24 </a:t>
            </a:r>
            <a:r>
              <a:rPr lang="en-US" dirty="0" smtClean="0"/>
              <a:t>mm</a:t>
            </a:r>
          </a:p>
        </p:txBody>
      </p:sp>
      <p:pic>
        <p:nvPicPr>
          <p:cNvPr id="12" name="Picture 11" descr="DS195_all_hiEf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540" y="3888381"/>
            <a:ext cx="3761354" cy="2554272"/>
          </a:xfrm>
          <a:prstGeom prst="rect">
            <a:avLst/>
          </a:prstGeom>
        </p:spPr>
      </p:pic>
      <p:sp>
        <p:nvSpPr>
          <p:cNvPr id="13" name="TextBox 12"/>
          <p:cNvSpPr txBox="1"/>
          <p:nvPr/>
        </p:nvSpPr>
        <p:spPr>
          <a:xfrm>
            <a:off x="5138677" y="4267283"/>
            <a:ext cx="2048158" cy="369332"/>
          </a:xfrm>
          <a:prstGeom prst="rect">
            <a:avLst/>
          </a:prstGeom>
          <a:noFill/>
        </p:spPr>
        <p:txBody>
          <a:bodyPr wrap="square" rtlCol="0">
            <a:spAutoFit/>
          </a:bodyPr>
          <a:lstStyle/>
          <a:p>
            <a:r>
              <a:rPr lang="en-US" dirty="0" smtClean="0"/>
              <a:t>p+ </a:t>
            </a:r>
            <a:r>
              <a:rPr lang="en-US" dirty="0" smtClean="0"/>
              <a:t>events</a:t>
            </a:r>
          </a:p>
        </p:txBody>
      </p:sp>
      <p:sp>
        <p:nvSpPr>
          <p:cNvPr id="15" name="Rectangle 14"/>
          <p:cNvSpPr/>
          <p:nvPr/>
        </p:nvSpPr>
        <p:spPr>
          <a:xfrm>
            <a:off x="4598971" y="4043908"/>
            <a:ext cx="3809223" cy="239874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p:cNvSpPr/>
          <p:nvPr/>
        </p:nvSpPr>
        <p:spPr>
          <a:xfrm>
            <a:off x="4574115" y="1506417"/>
            <a:ext cx="3809223" cy="2398745"/>
          </a:xfrm>
          <a:prstGeom prst="rect">
            <a:avLst/>
          </a:prstGeom>
          <a:noFill/>
          <a:ln>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pPr>
              <a:defRPr/>
            </a:pPr>
            <a:fld id="{A69DFFF7-9D80-8947-9405-CF6E9E218F4B}" type="slidenum">
              <a:rPr lang="en-US" smtClean="0"/>
              <a:pPr>
                <a:defRPr/>
              </a:pPr>
              <a:t>31</a:t>
            </a:fld>
            <a:endParaRPr lang="en-US" dirty="0"/>
          </a:p>
        </p:txBody>
      </p:sp>
      <p:grpSp>
        <p:nvGrpSpPr>
          <p:cNvPr id="28" name="Group 27"/>
          <p:cNvGrpSpPr/>
          <p:nvPr/>
        </p:nvGrpSpPr>
        <p:grpSpPr>
          <a:xfrm>
            <a:off x="1208314" y="4393696"/>
            <a:ext cx="2042146" cy="2042031"/>
            <a:chOff x="1208314" y="4393696"/>
            <a:chExt cx="2042146" cy="2042031"/>
          </a:xfrm>
        </p:grpSpPr>
        <p:grpSp>
          <p:nvGrpSpPr>
            <p:cNvPr id="17" name="Group 16"/>
            <p:cNvGrpSpPr/>
            <p:nvPr/>
          </p:nvGrpSpPr>
          <p:grpSpPr>
            <a:xfrm>
              <a:off x="1208314" y="4393696"/>
              <a:ext cx="2042146" cy="2042031"/>
              <a:chOff x="1208313" y="3797328"/>
              <a:chExt cx="2638548" cy="2638400"/>
            </a:xfrm>
          </p:grpSpPr>
          <p:sp>
            <p:nvSpPr>
              <p:cNvPr id="3" name="Oval 2"/>
              <p:cNvSpPr/>
              <p:nvPr/>
            </p:nvSpPr>
            <p:spPr>
              <a:xfrm>
                <a:off x="1208313" y="3797328"/>
                <a:ext cx="2638548" cy="2638400"/>
              </a:xfrm>
              <a:prstGeom prst="ellipse">
                <a:avLst/>
              </a:prstGeom>
              <a:solidFill>
                <a:schemeClr val="bg1">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8" name="Oval 7"/>
              <p:cNvSpPr/>
              <p:nvPr/>
            </p:nvSpPr>
            <p:spPr>
              <a:xfrm flipV="1">
                <a:off x="2418180" y="5020140"/>
                <a:ext cx="198842" cy="179330"/>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descr="2859812685_6afd9e9ac8.jpg"/>
              <p:cNvPicPr>
                <a:picLocks noChangeAspect="1"/>
              </p:cNvPicPr>
              <p:nvPr/>
            </p:nvPicPr>
            <p:blipFill rotWithShape="1">
              <a:blip r:embed="rId4">
                <a:extLst>
                  <a:ext uri="{28A0092B-C50C-407E-A947-70E740481C1C}">
                    <a14:useLocalDpi xmlns:a14="http://schemas.microsoft.com/office/drawing/2010/main" val="0"/>
                  </a:ext>
                </a:extLst>
              </a:blip>
              <a:srcRect l="1" r="32687"/>
              <a:stretch/>
            </p:blipFill>
            <p:spPr>
              <a:xfrm>
                <a:off x="1225612" y="4993304"/>
                <a:ext cx="1154016" cy="227462"/>
              </a:xfrm>
              <a:prstGeom prst="rect">
                <a:avLst/>
              </a:prstGeom>
            </p:spPr>
          </p:pic>
        </p:grpSp>
        <p:cxnSp>
          <p:nvCxnSpPr>
            <p:cNvPr id="10" name="Straight Arrow Connector 9"/>
            <p:cNvCxnSpPr/>
            <p:nvPr/>
          </p:nvCxnSpPr>
          <p:spPr>
            <a:xfrm>
              <a:off x="1208314" y="5523181"/>
              <a:ext cx="1021073"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1334071" y="5537529"/>
              <a:ext cx="810639" cy="338554"/>
            </a:xfrm>
            <a:prstGeom prst="rect">
              <a:avLst/>
            </a:prstGeom>
            <a:noFill/>
          </p:spPr>
          <p:txBody>
            <a:bodyPr wrap="none" rtlCol="0">
              <a:spAutoFit/>
            </a:bodyPr>
            <a:lstStyle/>
            <a:p>
              <a:r>
                <a:rPr lang="en-US" sz="1600" dirty="0">
                  <a:latin typeface="Franklin Gothic Book"/>
                  <a:cs typeface="Franklin Gothic Book"/>
                </a:rPr>
                <a:t>3</a:t>
              </a:r>
              <a:r>
                <a:rPr lang="en-US" sz="1600" dirty="0" smtClean="0">
                  <a:latin typeface="Franklin Gothic Book"/>
                  <a:cs typeface="Franklin Gothic Book"/>
                </a:rPr>
                <a:t>0 </a:t>
              </a:r>
              <a:r>
                <a:rPr lang="en-US" sz="1600" dirty="0" smtClean="0">
                  <a:latin typeface="Franklin Gothic Book"/>
                  <a:cs typeface="Franklin Gothic Book"/>
                </a:rPr>
                <a:t>mm</a:t>
              </a:r>
              <a:endParaRPr lang="en-US" sz="1600" dirty="0">
                <a:latin typeface="Franklin Gothic Book"/>
                <a:cs typeface="Franklin Gothic Book"/>
              </a:endParaRPr>
            </a:p>
          </p:txBody>
        </p:sp>
      </p:grpSp>
      <p:sp>
        <p:nvSpPr>
          <p:cNvPr id="5" name="Rectangle 4"/>
          <p:cNvSpPr/>
          <p:nvPr/>
        </p:nvSpPr>
        <p:spPr>
          <a:xfrm>
            <a:off x="6843668" y="4234636"/>
            <a:ext cx="1212463" cy="523220"/>
          </a:xfrm>
          <a:prstGeom prst="rect">
            <a:avLst/>
          </a:prstGeom>
        </p:spPr>
        <p:txBody>
          <a:bodyPr wrap="square">
            <a:spAutoFit/>
          </a:bodyPr>
          <a:lstStyle/>
          <a:p>
            <a:r>
              <a:rPr lang="en-US" sz="1400" dirty="0" err="1" smtClean="0"/>
              <a:t>FWHM</a:t>
            </a:r>
            <a:r>
              <a:rPr lang="en-US" sz="1400" baseline="-25000" dirty="0" err="1" smtClean="0"/>
              <a:t>gaus</a:t>
            </a:r>
            <a:r>
              <a:rPr lang="en-US" sz="1400" dirty="0" smtClean="0"/>
              <a:t> </a:t>
            </a:r>
            <a:r>
              <a:rPr lang="en-US" sz="1400" dirty="0"/>
              <a:t>= 21 </a:t>
            </a:r>
            <a:r>
              <a:rPr lang="en-US" sz="1400" dirty="0" err="1"/>
              <a:t>keV</a:t>
            </a:r>
            <a:r>
              <a:rPr lang="en-US" sz="1400" dirty="0"/>
              <a:t> </a:t>
            </a:r>
            <a:r>
              <a:rPr lang="en-US" sz="1400" dirty="0" smtClean="0"/>
              <a:t> </a:t>
            </a:r>
            <a:endParaRPr lang="en-US" sz="1400" dirty="0"/>
          </a:p>
        </p:txBody>
      </p:sp>
      <p:sp>
        <p:nvSpPr>
          <p:cNvPr id="19" name="Rectangle 18"/>
          <p:cNvSpPr/>
          <p:nvPr/>
        </p:nvSpPr>
        <p:spPr>
          <a:xfrm>
            <a:off x="6949499" y="1753496"/>
            <a:ext cx="1011264" cy="523220"/>
          </a:xfrm>
          <a:prstGeom prst="rect">
            <a:avLst/>
          </a:prstGeom>
        </p:spPr>
        <p:txBody>
          <a:bodyPr wrap="square">
            <a:spAutoFit/>
          </a:bodyPr>
          <a:lstStyle/>
          <a:p>
            <a:r>
              <a:rPr lang="en-US" sz="1400" dirty="0"/>
              <a:t>FWHM = 56 </a:t>
            </a:r>
            <a:r>
              <a:rPr lang="en-US" sz="1400" dirty="0" err="1"/>
              <a:t>keV</a:t>
            </a:r>
            <a:r>
              <a:rPr lang="en-US" sz="1400" dirty="0"/>
              <a:t> </a:t>
            </a:r>
            <a:endParaRPr lang="en-US" sz="1400" dirty="0"/>
          </a:p>
        </p:txBody>
      </p:sp>
      <p:pic>
        <p:nvPicPr>
          <p:cNvPr id="21" name="Picture 20" descr="E_TUB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487348"/>
            <a:ext cx="3864788" cy="2779935"/>
          </a:xfrm>
          <a:prstGeom prst="rect">
            <a:avLst/>
          </a:prstGeom>
        </p:spPr>
      </p:pic>
      <p:sp>
        <p:nvSpPr>
          <p:cNvPr id="22" name="TextBox 21"/>
          <p:cNvSpPr txBox="1"/>
          <p:nvPr/>
        </p:nvSpPr>
        <p:spPr>
          <a:xfrm>
            <a:off x="880936" y="1417833"/>
            <a:ext cx="2965925" cy="369332"/>
          </a:xfrm>
          <a:prstGeom prst="rect">
            <a:avLst/>
          </a:prstGeom>
          <a:noFill/>
        </p:spPr>
        <p:txBody>
          <a:bodyPr wrap="square" rtlCol="0">
            <a:spAutoFit/>
          </a:bodyPr>
          <a:lstStyle/>
          <a:p>
            <a:pPr algn="ctr"/>
            <a:r>
              <a:rPr lang="en-US" dirty="0" smtClean="0"/>
              <a:t>TUBE Energy Spectra</a:t>
            </a:r>
            <a:endParaRPr lang="en-US" dirty="0"/>
          </a:p>
        </p:txBody>
      </p:sp>
    </p:spTree>
    <p:extLst>
      <p:ext uri="{BB962C8B-B14F-4D97-AF65-F5344CB8AC3E}">
        <p14:creationId xmlns:p14="http://schemas.microsoft.com/office/powerpoint/2010/main" val="36935267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Ev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90" y="1476456"/>
            <a:ext cx="4546381" cy="3270203"/>
          </a:xfrm>
          <a:prstGeom prst="rect">
            <a:avLst/>
          </a:prstGeom>
        </p:spPr>
      </p:pic>
      <p:pic>
        <p:nvPicPr>
          <p:cNvPr id="14" name="Picture 13" descr="EvRfi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001" y="1419246"/>
            <a:ext cx="4392861" cy="3159777"/>
          </a:xfrm>
          <a:prstGeom prst="rect">
            <a:avLst/>
          </a:prstGeom>
        </p:spPr>
      </p:pic>
      <p:sp>
        <p:nvSpPr>
          <p:cNvPr id="2" name="Title 1"/>
          <p:cNvSpPr>
            <a:spLocks noGrp="1"/>
          </p:cNvSpPr>
          <p:nvPr>
            <p:ph type="title"/>
          </p:nvPr>
        </p:nvSpPr>
        <p:spPr/>
        <p:txBody>
          <a:bodyPr/>
          <a:lstStyle/>
          <a:p>
            <a:r>
              <a:rPr lang="en-US" dirty="0" smtClean="0">
                <a:solidFill>
                  <a:srgbClr val="000090"/>
                </a:solidFill>
              </a:rPr>
              <a:t>E vs. R</a:t>
            </a:r>
            <a:endParaRPr lang="en-US" dirty="0">
              <a:solidFill>
                <a:srgbClr val="000090"/>
              </a:solidFill>
            </a:endParaRPr>
          </a:p>
        </p:txBody>
      </p:sp>
      <p:sp>
        <p:nvSpPr>
          <p:cNvPr id="3" name="Content Placeholder 2"/>
          <p:cNvSpPr>
            <a:spLocks noGrp="1"/>
          </p:cNvSpPr>
          <p:nvPr>
            <p:ph idx="1"/>
          </p:nvPr>
        </p:nvSpPr>
        <p:spPr>
          <a:xfrm>
            <a:off x="457200" y="4746660"/>
            <a:ext cx="4030801" cy="1379503"/>
          </a:xfrm>
        </p:spPr>
        <p:txBody>
          <a:bodyPr/>
          <a:lstStyle/>
          <a:p>
            <a:r>
              <a:rPr lang="en-US" sz="2400" dirty="0" err="1" smtClean="0">
                <a:latin typeface="Franklin Gothic Book"/>
                <a:cs typeface="Franklin Gothic Book"/>
              </a:rPr>
              <a:t>Passivated</a:t>
            </a:r>
            <a:r>
              <a:rPr lang="en-US" sz="2400" dirty="0" smtClean="0">
                <a:latin typeface="Franklin Gothic Book"/>
                <a:cs typeface="Franklin Gothic Book"/>
              </a:rPr>
              <a:t> surface:</a:t>
            </a:r>
          </a:p>
          <a:p>
            <a:pPr marL="0" indent="0">
              <a:buNone/>
            </a:pPr>
            <a:r>
              <a:rPr lang="en-US" sz="2400" dirty="0">
                <a:latin typeface="Franklin Gothic Book"/>
                <a:cs typeface="Franklin Gothic Book"/>
              </a:rPr>
              <a:t>	</a:t>
            </a:r>
            <a:r>
              <a:rPr lang="en-US" sz="2400" dirty="0" smtClean="0">
                <a:latin typeface="Franklin Gothic Book"/>
                <a:cs typeface="Franklin Gothic Book"/>
              </a:rPr>
              <a:t> r = aE</a:t>
            </a:r>
            <a:r>
              <a:rPr lang="en-US" sz="2400" baseline="30000" dirty="0" smtClean="0">
                <a:latin typeface="Franklin Gothic Book"/>
                <a:cs typeface="Franklin Gothic Book"/>
              </a:rPr>
              <a:t>4</a:t>
            </a:r>
            <a:r>
              <a:rPr lang="en-US" sz="2400" dirty="0" smtClean="0">
                <a:latin typeface="Franklin Gothic Book"/>
                <a:cs typeface="Franklin Gothic Book"/>
              </a:rPr>
              <a:t>+</a:t>
            </a:r>
            <a:r>
              <a:rPr lang="en-US" sz="2400" dirty="0" smtClean="0">
                <a:latin typeface="Franklin Gothic Book"/>
                <a:cs typeface="Franklin Gothic Book"/>
              </a:rPr>
              <a:t>r</a:t>
            </a:r>
            <a:r>
              <a:rPr lang="en-US" sz="2400" baseline="-25000" dirty="0" smtClean="0">
                <a:latin typeface="Franklin Gothic Book"/>
                <a:cs typeface="Franklin Gothic Book"/>
              </a:rPr>
              <a:t>p</a:t>
            </a:r>
            <a:endParaRPr lang="en-US" sz="2400" baseline="-25000" dirty="0" smtClean="0">
              <a:latin typeface="Franklin Gothic Book"/>
              <a:cs typeface="Franklin Gothic Book"/>
            </a:endParaRPr>
          </a:p>
          <a:p>
            <a:r>
              <a:rPr lang="en-US" sz="2400" dirty="0" smtClean="0">
                <a:latin typeface="Franklin Gothic Book"/>
                <a:cs typeface="Franklin Gothic Book"/>
              </a:rPr>
              <a:t>Can’t just be electron loss!</a:t>
            </a:r>
          </a:p>
        </p:txBody>
      </p:sp>
      <p:sp>
        <p:nvSpPr>
          <p:cNvPr id="4" name="Date Placeholder 3"/>
          <p:cNvSpPr>
            <a:spLocks noGrp="1"/>
          </p:cNvSpPr>
          <p:nvPr>
            <p:ph type="dt" sz="half" idx="10"/>
          </p:nvPr>
        </p:nvSpPr>
        <p:spPr/>
        <p:txBody>
          <a:bodyPr/>
          <a:lstStyle/>
          <a:p>
            <a:pPr>
              <a:defRPr/>
            </a:pPr>
            <a:fld id="{D4726D9A-D729-044E-99B6-3D0CDFEDF37F}" type="datetime1">
              <a:rPr lang="en-US" smtClean="0"/>
              <a:t>8/3/17</a:t>
            </a:fld>
            <a:endParaRPr lang="en-US"/>
          </a:p>
        </p:txBody>
      </p:sp>
      <p:pic>
        <p:nvPicPr>
          <p:cNvPr id="9" name="Picture 8" descr="wp_z0.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467423" y="4298916"/>
            <a:ext cx="2293754" cy="2968388"/>
          </a:xfrm>
          <a:prstGeom prst="rect">
            <a:avLst/>
          </a:prstGeom>
        </p:spPr>
      </p:pic>
      <p:sp>
        <p:nvSpPr>
          <p:cNvPr id="7" name="Slide Number Placeholder 6"/>
          <p:cNvSpPr>
            <a:spLocks noGrp="1"/>
          </p:cNvSpPr>
          <p:nvPr>
            <p:ph type="sldNum" sz="quarter" idx="12"/>
          </p:nvPr>
        </p:nvSpPr>
        <p:spPr/>
        <p:txBody>
          <a:bodyPr/>
          <a:lstStyle/>
          <a:p>
            <a:pPr>
              <a:defRPr/>
            </a:pPr>
            <a:fld id="{A69DFFF7-9D80-8947-9405-CF6E9E218F4B}" type="slidenum">
              <a:rPr lang="en-US" smtClean="0"/>
              <a:pPr>
                <a:defRPr/>
              </a:pPr>
              <a:t>32</a:t>
            </a:fld>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1364720947"/>
              </p:ext>
            </p:extLst>
          </p:nvPr>
        </p:nvGraphicFramePr>
        <p:xfrm>
          <a:off x="5481122" y="2003971"/>
          <a:ext cx="1133178" cy="581902"/>
        </p:xfrm>
        <a:graphic>
          <a:graphicData uri="http://schemas.openxmlformats.org/presentationml/2006/ole">
            <mc:AlternateContent xmlns:mc="http://schemas.openxmlformats.org/markup-compatibility/2006">
              <mc:Choice xmlns:v="urn:schemas-microsoft-com:vml" Requires="v">
                <p:oleObj spid="_x0000_s1085" name="Equation" r:id="rId7" imgW="469900" imgH="241300" progId="Equation.3">
                  <p:embed/>
                </p:oleObj>
              </mc:Choice>
              <mc:Fallback>
                <p:oleObj name="Equation" r:id="rId7" imgW="469900" imgH="241300" progId="Equation.3">
                  <p:embed/>
                  <p:pic>
                    <p:nvPicPr>
                      <p:cNvPr id="0" name=""/>
                      <p:cNvPicPr/>
                      <p:nvPr/>
                    </p:nvPicPr>
                    <p:blipFill>
                      <a:blip r:embed="rId8"/>
                      <a:stretch>
                        <a:fillRect/>
                      </a:stretch>
                    </p:blipFill>
                    <p:spPr>
                      <a:xfrm>
                        <a:off x="5481122" y="2003971"/>
                        <a:ext cx="1133178" cy="581902"/>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325407193"/>
              </p:ext>
            </p:extLst>
          </p:nvPr>
        </p:nvGraphicFramePr>
        <p:xfrm>
          <a:off x="6972168" y="5067033"/>
          <a:ext cx="721402" cy="820906"/>
        </p:xfrm>
        <a:graphic>
          <a:graphicData uri="http://schemas.openxmlformats.org/presentationml/2006/ole">
            <mc:AlternateContent xmlns:mc="http://schemas.openxmlformats.org/markup-compatibility/2006">
              <mc:Choice xmlns:v="urn:schemas-microsoft-com:vml" Requires="v">
                <p:oleObj spid="_x0000_s1086" name="Equation" r:id="rId9" imgW="368300" imgH="419100" progId="Equation.3">
                  <p:embed/>
                </p:oleObj>
              </mc:Choice>
              <mc:Fallback>
                <p:oleObj name="Equation" r:id="rId9" imgW="368300" imgH="419100" progId="Equation.3">
                  <p:embed/>
                  <p:pic>
                    <p:nvPicPr>
                      <p:cNvPr id="0" name=""/>
                      <p:cNvPicPr/>
                      <p:nvPr/>
                    </p:nvPicPr>
                    <p:blipFill>
                      <a:blip r:embed="rId10"/>
                      <a:stretch>
                        <a:fillRect/>
                      </a:stretch>
                    </p:blipFill>
                    <p:spPr>
                      <a:xfrm>
                        <a:off x="6972168" y="5067033"/>
                        <a:ext cx="721402" cy="820906"/>
                      </a:xfrm>
                      <a:prstGeom prst="rect">
                        <a:avLst/>
                      </a:prstGeom>
                    </p:spPr>
                  </p:pic>
                </p:oleObj>
              </mc:Fallback>
            </mc:AlternateContent>
          </a:graphicData>
        </a:graphic>
      </p:graphicFrame>
      <p:sp>
        <p:nvSpPr>
          <p:cNvPr id="13" name="TextBox 12"/>
          <p:cNvSpPr txBox="1"/>
          <p:nvPr/>
        </p:nvSpPr>
        <p:spPr>
          <a:xfrm>
            <a:off x="776085" y="1385462"/>
            <a:ext cx="3562941" cy="461665"/>
          </a:xfrm>
          <a:prstGeom prst="rect">
            <a:avLst/>
          </a:prstGeom>
          <a:noFill/>
        </p:spPr>
        <p:txBody>
          <a:bodyPr wrap="square" rtlCol="0">
            <a:spAutoFit/>
          </a:bodyPr>
          <a:lstStyle/>
          <a:p>
            <a:pPr algn="ctr"/>
            <a:r>
              <a:rPr lang="en-US" sz="2400" dirty="0" smtClean="0">
                <a:latin typeface="Times New Roman"/>
                <a:cs typeface="Times New Roman"/>
              </a:rPr>
              <a:t>E </a:t>
            </a:r>
            <a:r>
              <a:rPr lang="en-US" sz="2400" dirty="0" smtClean="0">
                <a:latin typeface="Times New Roman"/>
                <a:cs typeface="Times New Roman"/>
              </a:rPr>
              <a:t>vs. R</a:t>
            </a:r>
            <a:endParaRPr lang="en-US" sz="2400" dirty="0">
              <a:latin typeface="Times New Roman"/>
              <a:cs typeface="Times New Roman"/>
            </a:endParaRPr>
          </a:p>
        </p:txBody>
      </p:sp>
      <p:sp>
        <p:nvSpPr>
          <p:cNvPr id="15" name="TextBox 14"/>
          <p:cNvSpPr txBox="1"/>
          <p:nvPr/>
        </p:nvSpPr>
        <p:spPr>
          <a:xfrm>
            <a:off x="4978502" y="1310013"/>
            <a:ext cx="3396109" cy="461665"/>
          </a:xfrm>
          <a:prstGeom prst="rect">
            <a:avLst/>
          </a:prstGeom>
          <a:noFill/>
        </p:spPr>
        <p:txBody>
          <a:bodyPr wrap="square" rtlCol="0">
            <a:spAutoFit/>
          </a:bodyPr>
          <a:lstStyle/>
          <a:p>
            <a:pPr algn="ctr"/>
            <a:r>
              <a:rPr lang="en-US" sz="2400" dirty="0" smtClean="0">
                <a:latin typeface="Times New Roman"/>
                <a:cs typeface="Times New Roman"/>
              </a:rPr>
              <a:t>Fitting to </a:t>
            </a:r>
            <a:r>
              <a:rPr lang="en-US" sz="2400" dirty="0" smtClean="0">
                <a:latin typeface="Times New Roman"/>
                <a:cs typeface="Times New Roman"/>
              </a:rPr>
              <a:t>R vs. E</a:t>
            </a:r>
            <a:endParaRPr lang="en-US" sz="2400" dirty="0">
              <a:latin typeface="Times New Roman"/>
              <a:cs typeface="Times New Roman"/>
            </a:endParaRPr>
          </a:p>
        </p:txBody>
      </p:sp>
      <p:sp>
        <p:nvSpPr>
          <p:cNvPr id="16" name="TextBox 15"/>
          <p:cNvSpPr txBox="1"/>
          <p:nvPr/>
        </p:nvSpPr>
        <p:spPr>
          <a:xfrm>
            <a:off x="5038578" y="4565588"/>
            <a:ext cx="3396109" cy="338554"/>
          </a:xfrm>
          <a:prstGeom prst="rect">
            <a:avLst/>
          </a:prstGeom>
          <a:noFill/>
        </p:spPr>
        <p:txBody>
          <a:bodyPr wrap="square" rtlCol="0">
            <a:spAutoFit/>
          </a:bodyPr>
          <a:lstStyle/>
          <a:p>
            <a:pPr algn="ctr"/>
            <a:r>
              <a:rPr lang="en-US" sz="1600" dirty="0" smtClean="0">
                <a:latin typeface="Arial"/>
                <a:cs typeface="Arial"/>
              </a:rPr>
              <a:t>WP at </a:t>
            </a:r>
            <a:r>
              <a:rPr lang="en-US" sz="1600" dirty="0" err="1" smtClean="0">
                <a:latin typeface="Arial"/>
                <a:cs typeface="Arial"/>
              </a:rPr>
              <a:t>Passivated</a:t>
            </a:r>
            <a:r>
              <a:rPr lang="en-US" sz="1600" dirty="0" smtClean="0">
                <a:latin typeface="Arial"/>
                <a:cs typeface="Arial"/>
              </a:rPr>
              <a:t> Surface</a:t>
            </a:r>
            <a:endParaRPr lang="en-US" sz="1600" dirty="0">
              <a:latin typeface="Arial"/>
              <a:cs typeface="Arial"/>
            </a:endParaRPr>
          </a:p>
        </p:txBody>
      </p:sp>
    </p:spTree>
    <p:extLst>
      <p:ext uri="{BB962C8B-B14F-4D97-AF65-F5344CB8AC3E}">
        <p14:creationId xmlns:p14="http://schemas.microsoft.com/office/powerpoint/2010/main" val="31287996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195_dcrpzcFi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1978" y="3905162"/>
            <a:ext cx="3736642" cy="2537491"/>
          </a:xfrm>
          <a:prstGeom prst="rect">
            <a:avLst/>
          </a:prstGeom>
        </p:spPr>
      </p:pic>
      <p:pic>
        <p:nvPicPr>
          <p:cNvPr id="20" name="Picture 19" descr="DS360_2_DCRPZCno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369" y="1365308"/>
            <a:ext cx="3716777" cy="2524001"/>
          </a:xfrm>
          <a:prstGeom prst="rect">
            <a:avLst/>
          </a:prstGeom>
        </p:spPr>
      </p:pic>
      <p:sp>
        <p:nvSpPr>
          <p:cNvPr id="2" name="Title 1"/>
          <p:cNvSpPr>
            <a:spLocks noGrp="1"/>
          </p:cNvSpPr>
          <p:nvPr>
            <p:ph type="title"/>
          </p:nvPr>
        </p:nvSpPr>
        <p:spPr/>
        <p:txBody>
          <a:bodyPr/>
          <a:lstStyle/>
          <a:p>
            <a:r>
              <a:rPr lang="en-US" dirty="0" smtClean="0">
                <a:solidFill>
                  <a:srgbClr val="000090"/>
                </a:solidFill>
              </a:rPr>
              <a:t>Alpha DCR</a:t>
            </a:r>
            <a:endParaRPr lang="en-US" dirty="0">
              <a:solidFill>
                <a:srgbClr val="000090"/>
              </a:solidFill>
            </a:endParaRPr>
          </a:p>
        </p:txBody>
      </p:sp>
      <p:sp>
        <p:nvSpPr>
          <p:cNvPr id="4" name="Date Placeholder 3"/>
          <p:cNvSpPr>
            <a:spLocks noGrp="1"/>
          </p:cNvSpPr>
          <p:nvPr>
            <p:ph type="dt" sz="half" idx="10"/>
          </p:nvPr>
        </p:nvSpPr>
        <p:spPr/>
        <p:txBody>
          <a:bodyPr/>
          <a:lstStyle/>
          <a:p>
            <a:pPr>
              <a:defRPr/>
            </a:pPr>
            <a:fld id="{E9EDC734-9238-B14E-9FE4-7BBB444FCEB5}" type="datetime1">
              <a:rPr lang="en-US" smtClean="0"/>
              <a:t>8/3/17</a:t>
            </a:fld>
            <a:endParaRPr lang="en-US"/>
          </a:p>
        </p:txBody>
      </p:sp>
      <p:sp>
        <p:nvSpPr>
          <p:cNvPr id="11" name="TextBox 10"/>
          <p:cNvSpPr txBox="1"/>
          <p:nvPr/>
        </p:nvSpPr>
        <p:spPr>
          <a:xfrm>
            <a:off x="5883096" y="1887001"/>
            <a:ext cx="1237081" cy="369332"/>
          </a:xfrm>
          <a:prstGeom prst="rect">
            <a:avLst/>
          </a:prstGeom>
          <a:noFill/>
        </p:spPr>
        <p:txBody>
          <a:bodyPr wrap="square" rtlCol="0">
            <a:spAutoFit/>
          </a:bodyPr>
          <a:lstStyle/>
          <a:p>
            <a:r>
              <a:rPr lang="en-US" dirty="0" smtClean="0"/>
              <a:t>r = 24 mm </a:t>
            </a:r>
            <a:endParaRPr lang="en-US" dirty="0"/>
          </a:p>
        </p:txBody>
      </p:sp>
      <p:sp>
        <p:nvSpPr>
          <p:cNvPr id="13" name="TextBox 12"/>
          <p:cNvSpPr txBox="1"/>
          <p:nvPr/>
        </p:nvSpPr>
        <p:spPr>
          <a:xfrm>
            <a:off x="5262466" y="4198258"/>
            <a:ext cx="1407845" cy="369332"/>
          </a:xfrm>
          <a:prstGeom prst="rect">
            <a:avLst/>
          </a:prstGeom>
          <a:noFill/>
        </p:spPr>
        <p:txBody>
          <a:bodyPr wrap="square" rtlCol="0">
            <a:spAutoFit/>
          </a:bodyPr>
          <a:lstStyle/>
          <a:p>
            <a:r>
              <a:rPr lang="en-US" dirty="0" smtClean="0"/>
              <a:t>p+ events</a:t>
            </a:r>
            <a:endParaRPr lang="en-US" dirty="0"/>
          </a:p>
        </p:txBody>
      </p:sp>
      <p:sp>
        <p:nvSpPr>
          <p:cNvPr id="15" name="Rectangle 14"/>
          <p:cNvSpPr/>
          <p:nvPr/>
        </p:nvSpPr>
        <p:spPr>
          <a:xfrm>
            <a:off x="4598971" y="4043908"/>
            <a:ext cx="3809223" cy="239874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p:cNvSpPr/>
          <p:nvPr/>
        </p:nvSpPr>
        <p:spPr>
          <a:xfrm>
            <a:off x="4574115" y="1506417"/>
            <a:ext cx="3809223" cy="2398745"/>
          </a:xfrm>
          <a:prstGeom prst="rect">
            <a:avLst/>
          </a:prstGeom>
          <a:noFill/>
          <a:ln>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pPr>
              <a:defRPr/>
            </a:pPr>
            <a:fld id="{A69DFFF7-9D80-8947-9405-CF6E9E218F4B}" type="slidenum">
              <a:rPr lang="en-US" smtClean="0"/>
              <a:pPr>
                <a:defRPr/>
              </a:pPr>
              <a:t>33</a:t>
            </a:fld>
            <a:endParaRPr lang="en-US" dirty="0"/>
          </a:p>
        </p:txBody>
      </p:sp>
      <p:sp>
        <p:nvSpPr>
          <p:cNvPr id="19" name="TextBox 18"/>
          <p:cNvSpPr txBox="1"/>
          <p:nvPr/>
        </p:nvSpPr>
        <p:spPr>
          <a:xfrm>
            <a:off x="2171959" y="5356810"/>
            <a:ext cx="810639" cy="338554"/>
          </a:xfrm>
          <a:prstGeom prst="rect">
            <a:avLst/>
          </a:prstGeom>
          <a:noFill/>
        </p:spPr>
        <p:txBody>
          <a:bodyPr wrap="none" rtlCol="0">
            <a:spAutoFit/>
          </a:bodyPr>
          <a:lstStyle/>
          <a:p>
            <a:r>
              <a:rPr lang="en-US" sz="1600" dirty="0">
                <a:latin typeface="Franklin Gothic Book"/>
                <a:cs typeface="Franklin Gothic Book"/>
              </a:rPr>
              <a:t>6</a:t>
            </a:r>
            <a:r>
              <a:rPr lang="en-US" sz="1600" dirty="0" smtClean="0">
                <a:latin typeface="Franklin Gothic Book"/>
                <a:cs typeface="Franklin Gothic Book"/>
              </a:rPr>
              <a:t>0 mm</a:t>
            </a:r>
            <a:endParaRPr lang="en-US" sz="1600" dirty="0">
              <a:latin typeface="Franklin Gothic Book"/>
              <a:cs typeface="Franklin Gothic Book"/>
            </a:endParaRPr>
          </a:p>
        </p:txBody>
      </p:sp>
      <p:grpSp>
        <p:nvGrpSpPr>
          <p:cNvPr id="21" name="Group 20"/>
          <p:cNvGrpSpPr/>
          <p:nvPr/>
        </p:nvGrpSpPr>
        <p:grpSpPr>
          <a:xfrm>
            <a:off x="1208314" y="4393696"/>
            <a:ext cx="2042146" cy="2042031"/>
            <a:chOff x="1208314" y="4393696"/>
            <a:chExt cx="2042146" cy="2042031"/>
          </a:xfrm>
        </p:grpSpPr>
        <p:grpSp>
          <p:nvGrpSpPr>
            <p:cNvPr id="22" name="Group 21"/>
            <p:cNvGrpSpPr/>
            <p:nvPr/>
          </p:nvGrpSpPr>
          <p:grpSpPr>
            <a:xfrm>
              <a:off x="1208314" y="4393696"/>
              <a:ext cx="2042146" cy="2042031"/>
              <a:chOff x="1208313" y="3797328"/>
              <a:chExt cx="2638548" cy="2638400"/>
            </a:xfrm>
          </p:grpSpPr>
          <p:sp>
            <p:nvSpPr>
              <p:cNvPr id="25" name="Oval 24"/>
              <p:cNvSpPr/>
              <p:nvPr/>
            </p:nvSpPr>
            <p:spPr>
              <a:xfrm>
                <a:off x="1208313" y="3797328"/>
                <a:ext cx="2638548" cy="2638400"/>
              </a:xfrm>
              <a:prstGeom prst="ellipse">
                <a:avLst/>
              </a:prstGeom>
              <a:solidFill>
                <a:schemeClr val="bg1">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6" name="Oval 25"/>
              <p:cNvSpPr/>
              <p:nvPr/>
            </p:nvSpPr>
            <p:spPr>
              <a:xfrm flipV="1">
                <a:off x="2418180" y="5020140"/>
                <a:ext cx="198842" cy="179330"/>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7" name="Picture 26" descr="2859812685_6afd9e9ac8.jpg"/>
              <p:cNvPicPr>
                <a:picLocks noChangeAspect="1"/>
              </p:cNvPicPr>
              <p:nvPr/>
            </p:nvPicPr>
            <p:blipFill rotWithShape="1">
              <a:blip r:embed="rId4">
                <a:extLst>
                  <a:ext uri="{28A0092B-C50C-407E-A947-70E740481C1C}">
                    <a14:useLocalDpi xmlns:a14="http://schemas.microsoft.com/office/drawing/2010/main" val="0"/>
                  </a:ext>
                </a:extLst>
              </a:blip>
              <a:srcRect l="1" r="32687"/>
              <a:stretch/>
            </p:blipFill>
            <p:spPr>
              <a:xfrm>
                <a:off x="1225612" y="4993304"/>
                <a:ext cx="1154016" cy="227462"/>
              </a:xfrm>
              <a:prstGeom prst="rect">
                <a:avLst/>
              </a:prstGeom>
            </p:spPr>
          </p:pic>
        </p:grpSp>
        <p:cxnSp>
          <p:nvCxnSpPr>
            <p:cNvPr id="23" name="Straight Arrow Connector 22"/>
            <p:cNvCxnSpPr/>
            <p:nvPr/>
          </p:nvCxnSpPr>
          <p:spPr>
            <a:xfrm>
              <a:off x="1208314" y="5523181"/>
              <a:ext cx="1021073"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1334071" y="5537529"/>
              <a:ext cx="810639" cy="338554"/>
            </a:xfrm>
            <a:prstGeom prst="rect">
              <a:avLst/>
            </a:prstGeom>
            <a:noFill/>
          </p:spPr>
          <p:txBody>
            <a:bodyPr wrap="none" rtlCol="0">
              <a:spAutoFit/>
            </a:bodyPr>
            <a:lstStyle/>
            <a:p>
              <a:r>
                <a:rPr lang="en-US" sz="1600" dirty="0">
                  <a:latin typeface="Franklin Gothic Book"/>
                  <a:cs typeface="Franklin Gothic Book"/>
                </a:rPr>
                <a:t>3</a:t>
              </a:r>
              <a:r>
                <a:rPr lang="en-US" sz="1600" dirty="0" smtClean="0">
                  <a:latin typeface="Franklin Gothic Book"/>
                  <a:cs typeface="Franklin Gothic Book"/>
                </a:rPr>
                <a:t>0 </a:t>
              </a:r>
              <a:r>
                <a:rPr lang="en-US" sz="1600" dirty="0" smtClean="0">
                  <a:latin typeface="Franklin Gothic Book"/>
                  <a:cs typeface="Franklin Gothic Book"/>
                </a:rPr>
                <a:t>mm</a:t>
              </a:r>
              <a:endParaRPr lang="en-US" sz="1600" dirty="0">
                <a:latin typeface="Franklin Gothic Book"/>
                <a:cs typeface="Franklin Gothic Book"/>
              </a:endParaRPr>
            </a:p>
          </p:txBody>
        </p:sp>
      </p:grpSp>
      <p:pic>
        <p:nvPicPr>
          <p:cNvPr id="5" name="Picture 4" descr="DCR_TUB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903" y="1354209"/>
            <a:ext cx="4225629" cy="3039487"/>
          </a:xfrm>
          <a:prstGeom prst="rect">
            <a:avLst/>
          </a:prstGeom>
        </p:spPr>
      </p:pic>
      <p:sp>
        <p:nvSpPr>
          <p:cNvPr id="28" name="TextBox 27"/>
          <p:cNvSpPr txBox="1"/>
          <p:nvPr/>
        </p:nvSpPr>
        <p:spPr>
          <a:xfrm>
            <a:off x="880936" y="1360623"/>
            <a:ext cx="2965925" cy="369332"/>
          </a:xfrm>
          <a:prstGeom prst="rect">
            <a:avLst/>
          </a:prstGeom>
          <a:noFill/>
        </p:spPr>
        <p:txBody>
          <a:bodyPr wrap="square" rtlCol="0">
            <a:spAutoFit/>
          </a:bodyPr>
          <a:lstStyle/>
          <a:p>
            <a:pPr algn="ctr"/>
            <a:r>
              <a:rPr lang="en-US" dirty="0" smtClean="0"/>
              <a:t>TUBE DCR Distributions</a:t>
            </a:r>
            <a:endParaRPr lang="en-US" dirty="0"/>
          </a:p>
        </p:txBody>
      </p:sp>
    </p:spTree>
    <p:extLst>
      <p:ext uri="{BB962C8B-B14F-4D97-AF65-F5344CB8AC3E}">
        <p14:creationId xmlns:p14="http://schemas.microsoft.com/office/powerpoint/2010/main" val="151043245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CRrepeatedPo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62" y="3080658"/>
            <a:ext cx="3439530" cy="2474048"/>
          </a:xfrm>
          <a:prstGeom prst="rect">
            <a:avLst/>
          </a:prstGeom>
        </p:spPr>
      </p:pic>
      <p:pic>
        <p:nvPicPr>
          <p:cNvPr id="23" name="Picture 22" descr="DCRwRa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132" y="3104174"/>
            <a:ext cx="3704207" cy="2664430"/>
          </a:xfrm>
          <a:prstGeom prst="rect">
            <a:avLst/>
          </a:prstGeom>
        </p:spPr>
      </p:pic>
      <p:sp>
        <p:nvSpPr>
          <p:cNvPr id="2" name="Title 1"/>
          <p:cNvSpPr>
            <a:spLocks noGrp="1"/>
          </p:cNvSpPr>
          <p:nvPr>
            <p:ph type="title"/>
          </p:nvPr>
        </p:nvSpPr>
        <p:spPr/>
        <p:txBody>
          <a:bodyPr/>
          <a:lstStyle/>
          <a:p>
            <a:r>
              <a:rPr lang="en-US" dirty="0" smtClean="0">
                <a:solidFill>
                  <a:srgbClr val="000090"/>
                </a:solidFill>
              </a:rPr>
              <a:t>Unexpected Result: DCR Stability</a:t>
            </a:r>
            <a:endParaRPr lang="en-US" dirty="0">
              <a:solidFill>
                <a:srgbClr val="000090"/>
              </a:solidFill>
            </a:endParaRPr>
          </a:p>
        </p:txBody>
      </p:sp>
      <p:sp>
        <p:nvSpPr>
          <p:cNvPr id="3" name="Content Placeholder 2"/>
          <p:cNvSpPr>
            <a:spLocks noGrp="1"/>
          </p:cNvSpPr>
          <p:nvPr>
            <p:ph idx="1"/>
          </p:nvPr>
        </p:nvSpPr>
        <p:spPr>
          <a:xfrm>
            <a:off x="431541" y="1303155"/>
            <a:ext cx="8328982" cy="1695197"/>
          </a:xfrm>
        </p:spPr>
        <p:txBody>
          <a:bodyPr/>
          <a:lstStyle/>
          <a:p>
            <a:r>
              <a:rPr lang="en-US" sz="2200" dirty="0">
                <a:latin typeface="Franklin Gothic Book"/>
                <a:cs typeface="Franklin Gothic Book"/>
              </a:rPr>
              <a:t>DCR values increase over </a:t>
            </a:r>
            <a:r>
              <a:rPr lang="en-US" sz="2200" dirty="0" smtClean="0">
                <a:latin typeface="Franklin Gothic Book"/>
                <a:cs typeface="Franklin Gothic Book"/>
              </a:rPr>
              <a:t>time, high </a:t>
            </a:r>
            <a:r>
              <a:rPr lang="el-GR" sz="2200" dirty="0" smtClean="0">
                <a:latin typeface="Franklin Gothic Book"/>
                <a:cs typeface="Franklin Gothic Book"/>
              </a:rPr>
              <a:t>α</a:t>
            </a:r>
            <a:r>
              <a:rPr lang="en-US" sz="2200" dirty="0" smtClean="0">
                <a:latin typeface="Franklin Gothic Book"/>
                <a:cs typeface="Franklin Gothic Book"/>
              </a:rPr>
              <a:t> rate appears to cause charge build-up. Drops when source is removed from surface.</a:t>
            </a:r>
          </a:p>
          <a:p>
            <a:r>
              <a:rPr lang="en-US" sz="2200" dirty="0" smtClean="0">
                <a:latin typeface="Franklin Gothic Book"/>
                <a:cs typeface="Franklin Gothic Book"/>
              </a:rPr>
              <a:t>2 leading theories about mechanism, can test in the future</a:t>
            </a:r>
          </a:p>
          <a:p>
            <a:r>
              <a:rPr lang="en-US" sz="2200" dirty="0" smtClean="0">
                <a:latin typeface="Franklin Gothic Book"/>
                <a:cs typeface="Franklin Gothic Book"/>
              </a:rPr>
              <a:t>Not relevant for MJD (rate is ~5 orders of magnitude lower) </a:t>
            </a:r>
          </a:p>
        </p:txBody>
      </p:sp>
      <p:sp>
        <p:nvSpPr>
          <p:cNvPr id="4" name="Date Placeholder 3"/>
          <p:cNvSpPr>
            <a:spLocks noGrp="1"/>
          </p:cNvSpPr>
          <p:nvPr>
            <p:ph type="dt" sz="half" idx="10"/>
          </p:nvPr>
        </p:nvSpPr>
        <p:spPr/>
        <p:txBody>
          <a:bodyPr/>
          <a:lstStyle/>
          <a:p>
            <a:pPr>
              <a:defRPr/>
            </a:pPr>
            <a:fld id="{8396A1C0-A4AA-DD4C-AE8B-5BEE974FF60C}" type="datetime1">
              <a:rPr lang="en-US" smtClean="0"/>
              <a:t>8/3/17</a:t>
            </a:fld>
            <a:endParaRPr lang="en-US"/>
          </a:p>
        </p:txBody>
      </p:sp>
      <p:sp>
        <p:nvSpPr>
          <p:cNvPr id="10" name="Rectangle 9"/>
          <p:cNvSpPr/>
          <p:nvPr/>
        </p:nvSpPr>
        <p:spPr>
          <a:xfrm>
            <a:off x="288284" y="5581179"/>
            <a:ext cx="3662700" cy="7495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descr="dcrpzc90fit_mu_overTime_repeatedPos_leg.png"/>
          <p:cNvPicPr>
            <a:picLocks noChangeAspect="1"/>
          </p:cNvPicPr>
          <p:nvPr/>
        </p:nvPicPr>
        <p:blipFill rotWithShape="1">
          <a:blip r:embed="rId4">
            <a:extLst>
              <a:ext uri="{28A0092B-C50C-407E-A947-70E740481C1C}">
                <a14:useLocalDpi xmlns:a14="http://schemas.microsoft.com/office/drawing/2010/main" val="0"/>
              </a:ext>
            </a:extLst>
          </a:blip>
          <a:srcRect l="15105" t="79453" r="75100" b="15243"/>
          <a:stretch/>
        </p:blipFill>
        <p:spPr>
          <a:xfrm>
            <a:off x="2742403" y="5652039"/>
            <a:ext cx="216461" cy="227789"/>
          </a:xfrm>
          <a:prstGeom prst="rect">
            <a:avLst/>
          </a:prstGeom>
        </p:spPr>
      </p:pic>
      <p:sp>
        <p:nvSpPr>
          <p:cNvPr id="11" name="TextBox 10"/>
          <p:cNvSpPr txBox="1"/>
          <p:nvPr/>
        </p:nvSpPr>
        <p:spPr>
          <a:xfrm>
            <a:off x="543617" y="5591770"/>
            <a:ext cx="1237216" cy="714191"/>
          </a:xfrm>
          <a:prstGeom prst="rect">
            <a:avLst/>
          </a:prstGeom>
          <a:noFill/>
        </p:spPr>
        <p:txBody>
          <a:bodyPr wrap="square" rtlCol="0">
            <a:spAutoFit/>
          </a:bodyPr>
          <a:lstStyle/>
          <a:p>
            <a:r>
              <a:rPr lang="en-US" sz="1400" dirty="0" smtClean="0"/>
              <a:t>r = -15mm</a:t>
            </a:r>
          </a:p>
          <a:p>
            <a:endParaRPr lang="en-US" sz="1200" dirty="0"/>
          </a:p>
          <a:p>
            <a:r>
              <a:rPr lang="en-US" sz="1400" dirty="0" smtClean="0"/>
              <a:t>r = -9mm</a:t>
            </a:r>
            <a:endParaRPr lang="en-US" sz="1400" dirty="0"/>
          </a:p>
        </p:txBody>
      </p:sp>
      <p:sp>
        <p:nvSpPr>
          <p:cNvPr id="12" name="TextBox 11"/>
          <p:cNvSpPr txBox="1"/>
          <p:nvPr/>
        </p:nvSpPr>
        <p:spPr>
          <a:xfrm>
            <a:off x="1699831" y="5603739"/>
            <a:ext cx="1237216" cy="714191"/>
          </a:xfrm>
          <a:prstGeom prst="rect">
            <a:avLst/>
          </a:prstGeom>
          <a:noFill/>
        </p:spPr>
        <p:txBody>
          <a:bodyPr wrap="square" rtlCol="0">
            <a:spAutoFit/>
          </a:bodyPr>
          <a:lstStyle/>
          <a:p>
            <a:r>
              <a:rPr lang="en-US" sz="1400" dirty="0" smtClean="0"/>
              <a:t>r = -7.5mm</a:t>
            </a:r>
          </a:p>
          <a:p>
            <a:endParaRPr lang="en-US" sz="1200" dirty="0"/>
          </a:p>
          <a:p>
            <a:r>
              <a:rPr lang="en-US" sz="1400" dirty="0" smtClean="0"/>
              <a:t>r = -4.5mm</a:t>
            </a:r>
            <a:endParaRPr lang="en-US" sz="1400" dirty="0"/>
          </a:p>
        </p:txBody>
      </p:sp>
      <p:sp>
        <p:nvSpPr>
          <p:cNvPr id="14" name="TextBox 13"/>
          <p:cNvSpPr txBox="1"/>
          <p:nvPr/>
        </p:nvSpPr>
        <p:spPr>
          <a:xfrm>
            <a:off x="2897438" y="5603739"/>
            <a:ext cx="1237216" cy="310518"/>
          </a:xfrm>
          <a:prstGeom prst="rect">
            <a:avLst/>
          </a:prstGeom>
          <a:noFill/>
        </p:spPr>
        <p:txBody>
          <a:bodyPr wrap="square" rtlCol="0">
            <a:spAutoFit/>
          </a:bodyPr>
          <a:lstStyle/>
          <a:p>
            <a:r>
              <a:rPr lang="en-US" sz="1400" dirty="0" smtClean="0"/>
              <a:t>r = -30mm</a:t>
            </a:r>
            <a:endParaRPr lang="en-US" sz="1400" dirty="0"/>
          </a:p>
        </p:txBody>
      </p:sp>
      <p:pic>
        <p:nvPicPr>
          <p:cNvPr id="15" name="Picture 14" descr="dcrpzc90fit_mu_overTime_repeatedPos_leg.png"/>
          <p:cNvPicPr>
            <a:picLocks noChangeAspect="1"/>
          </p:cNvPicPr>
          <p:nvPr/>
        </p:nvPicPr>
        <p:blipFill rotWithShape="1">
          <a:blip r:embed="rId4">
            <a:extLst>
              <a:ext uri="{28A0092B-C50C-407E-A947-70E740481C1C}">
                <a14:useLocalDpi xmlns:a14="http://schemas.microsoft.com/office/drawing/2010/main" val="0"/>
              </a:ext>
            </a:extLst>
          </a:blip>
          <a:srcRect l="15105" t="62945" r="75100" b="31420"/>
          <a:stretch/>
        </p:blipFill>
        <p:spPr>
          <a:xfrm>
            <a:off x="1543253" y="6048621"/>
            <a:ext cx="216461" cy="242026"/>
          </a:xfrm>
          <a:prstGeom prst="rect">
            <a:avLst/>
          </a:prstGeom>
        </p:spPr>
      </p:pic>
      <p:pic>
        <p:nvPicPr>
          <p:cNvPr id="16" name="Picture 15" descr="dcrpzc90fit_mu_overTime_repeatedPos_leg.png"/>
          <p:cNvPicPr>
            <a:picLocks noChangeAspect="1"/>
          </p:cNvPicPr>
          <p:nvPr/>
        </p:nvPicPr>
        <p:blipFill rotWithShape="1">
          <a:blip r:embed="rId4">
            <a:extLst>
              <a:ext uri="{28A0092B-C50C-407E-A947-70E740481C1C}">
                <a14:useLocalDpi xmlns:a14="http://schemas.microsoft.com/office/drawing/2010/main" val="0"/>
              </a:ext>
            </a:extLst>
          </a:blip>
          <a:srcRect l="15105" t="48094" r="75100" b="45608"/>
          <a:stretch/>
        </p:blipFill>
        <p:spPr>
          <a:xfrm>
            <a:off x="1543253" y="5687837"/>
            <a:ext cx="216461" cy="270500"/>
          </a:xfrm>
          <a:prstGeom prst="rect">
            <a:avLst/>
          </a:prstGeom>
        </p:spPr>
      </p:pic>
      <p:pic>
        <p:nvPicPr>
          <p:cNvPr id="17" name="Picture 16" descr="dcrpzc90fit_mu_overTime_repeatedPos_leg.png"/>
          <p:cNvPicPr>
            <a:picLocks noChangeAspect="1"/>
          </p:cNvPicPr>
          <p:nvPr/>
        </p:nvPicPr>
        <p:blipFill rotWithShape="1">
          <a:blip r:embed="rId4">
            <a:extLst>
              <a:ext uri="{28A0092B-C50C-407E-A947-70E740481C1C}">
                <a14:useLocalDpi xmlns:a14="http://schemas.microsoft.com/office/drawing/2010/main" val="0"/>
              </a:ext>
            </a:extLst>
          </a:blip>
          <a:srcRect l="15105" t="30260" r="76347" b="62597"/>
          <a:stretch/>
        </p:blipFill>
        <p:spPr>
          <a:xfrm>
            <a:off x="404846" y="5985212"/>
            <a:ext cx="188901" cy="306783"/>
          </a:xfrm>
          <a:prstGeom prst="rect">
            <a:avLst/>
          </a:prstGeom>
        </p:spPr>
      </p:pic>
      <p:pic>
        <p:nvPicPr>
          <p:cNvPr id="18" name="Picture 17" descr="dcrpzc90fit_mu_overTime_repeatedPos_leg.png"/>
          <p:cNvPicPr>
            <a:picLocks noChangeAspect="1"/>
          </p:cNvPicPr>
          <p:nvPr/>
        </p:nvPicPr>
        <p:blipFill rotWithShape="1">
          <a:blip r:embed="rId4">
            <a:extLst>
              <a:ext uri="{28A0092B-C50C-407E-A947-70E740481C1C}">
                <a14:useLocalDpi xmlns:a14="http://schemas.microsoft.com/office/drawing/2010/main" val="0"/>
              </a:ext>
            </a:extLst>
          </a:blip>
          <a:srcRect l="15500" t="14006" r="75101" b="76660"/>
          <a:stretch/>
        </p:blipFill>
        <p:spPr>
          <a:xfrm>
            <a:off x="412088" y="5592937"/>
            <a:ext cx="207729" cy="400884"/>
          </a:xfrm>
          <a:prstGeom prst="rect">
            <a:avLst/>
          </a:prstGeom>
        </p:spPr>
      </p:pic>
      <p:sp>
        <p:nvSpPr>
          <p:cNvPr id="39" name="TextBox 38"/>
          <p:cNvSpPr txBox="1"/>
          <p:nvPr/>
        </p:nvSpPr>
        <p:spPr>
          <a:xfrm>
            <a:off x="5056316" y="5762248"/>
            <a:ext cx="3589166" cy="646331"/>
          </a:xfrm>
          <a:prstGeom prst="rect">
            <a:avLst/>
          </a:prstGeom>
          <a:noFill/>
        </p:spPr>
        <p:txBody>
          <a:bodyPr wrap="square" rtlCol="0">
            <a:spAutoFit/>
          </a:bodyPr>
          <a:lstStyle/>
          <a:p>
            <a:r>
              <a:rPr lang="en-US" dirty="0" smtClean="0"/>
              <a:t>Higher integrated rate, </a:t>
            </a:r>
          </a:p>
          <a:p>
            <a:r>
              <a:rPr lang="en-US" dirty="0" smtClean="0"/>
              <a:t>larger increase in DCR</a:t>
            </a:r>
            <a:endParaRPr lang="en-US" dirty="0"/>
          </a:p>
        </p:txBody>
      </p:sp>
      <p:sp>
        <p:nvSpPr>
          <p:cNvPr id="21" name="TextBox 20"/>
          <p:cNvSpPr txBox="1"/>
          <p:nvPr/>
        </p:nvSpPr>
        <p:spPr>
          <a:xfrm>
            <a:off x="823732" y="2951323"/>
            <a:ext cx="2688571" cy="338554"/>
          </a:xfrm>
          <a:prstGeom prst="rect">
            <a:avLst/>
          </a:prstGeom>
          <a:noFill/>
        </p:spPr>
        <p:txBody>
          <a:bodyPr wrap="square" rtlCol="0">
            <a:spAutoFit/>
          </a:bodyPr>
          <a:lstStyle/>
          <a:p>
            <a:pPr algn="ctr"/>
            <a:r>
              <a:rPr lang="en-US" sz="1600" dirty="0" smtClean="0">
                <a:latin typeface="Times New Roman"/>
                <a:cs typeface="Times New Roman"/>
              </a:rPr>
              <a:t>DCR of Repeated </a:t>
            </a:r>
            <a:r>
              <a:rPr lang="en-US" sz="1600" dirty="0">
                <a:latin typeface="Times New Roman"/>
                <a:cs typeface="Times New Roman"/>
              </a:rPr>
              <a:t>P</a:t>
            </a:r>
            <a:r>
              <a:rPr lang="en-US" sz="1600" dirty="0" smtClean="0">
                <a:latin typeface="Times New Roman"/>
                <a:cs typeface="Times New Roman"/>
              </a:rPr>
              <a:t>ositions</a:t>
            </a:r>
            <a:endParaRPr lang="en-US" sz="1600" dirty="0">
              <a:latin typeface="Times New Roman"/>
              <a:cs typeface="Times New Roman"/>
            </a:endParaRPr>
          </a:p>
        </p:txBody>
      </p:sp>
      <p:sp>
        <p:nvSpPr>
          <p:cNvPr id="22" name="TextBox 21"/>
          <p:cNvSpPr txBox="1"/>
          <p:nvPr/>
        </p:nvSpPr>
        <p:spPr>
          <a:xfrm>
            <a:off x="4729086" y="2956203"/>
            <a:ext cx="3723253" cy="369332"/>
          </a:xfrm>
          <a:prstGeom prst="rect">
            <a:avLst/>
          </a:prstGeom>
          <a:noFill/>
        </p:spPr>
        <p:txBody>
          <a:bodyPr wrap="square" rtlCol="0">
            <a:spAutoFit/>
          </a:bodyPr>
          <a:lstStyle/>
          <a:p>
            <a:pPr algn="ctr"/>
            <a:r>
              <a:rPr lang="en-US" dirty="0" smtClean="0">
                <a:latin typeface="Times New Roman"/>
                <a:cs typeface="Times New Roman"/>
              </a:rPr>
              <a:t>DCR over Time, with </a:t>
            </a:r>
            <a:r>
              <a:rPr lang="el-GR" dirty="0" smtClean="0">
                <a:latin typeface="Times New Roman"/>
                <a:cs typeface="Times New Roman"/>
              </a:rPr>
              <a:t>α</a:t>
            </a:r>
            <a:r>
              <a:rPr lang="en-US" dirty="0" smtClean="0">
                <a:latin typeface="Times New Roman"/>
                <a:cs typeface="Times New Roman"/>
              </a:rPr>
              <a:t> Rate:</a:t>
            </a:r>
            <a:endParaRPr lang="en-US" dirty="0">
              <a:latin typeface="Times New Roman"/>
              <a:cs typeface="Times New Roman"/>
            </a:endParaRPr>
          </a:p>
        </p:txBody>
      </p:sp>
      <p:sp>
        <p:nvSpPr>
          <p:cNvPr id="13" name="Slide Number Placeholder 12"/>
          <p:cNvSpPr>
            <a:spLocks noGrp="1"/>
          </p:cNvSpPr>
          <p:nvPr>
            <p:ph type="sldNum" sz="quarter" idx="12"/>
          </p:nvPr>
        </p:nvSpPr>
        <p:spPr/>
        <p:txBody>
          <a:bodyPr/>
          <a:lstStyle/>
          <a:p>
            <a:pPr>
              <a:defRPr/>
            </a:pPr>
            <a:fld id="{A69DFFF7-9D80-8947-9405-CF6E9E218F4B}" type="slidenum">
              <a:rPr lang="en-US" smtClean="0"/>
              <a:pPr>
                <a:defRPr/>
              </a:pPr>
              <a:t>34</a:t>
            </a:fld>
            <a:endParaRPr lang="en-US" dirty="0"/>
          </a:p>
        </p:txBody>
      </p:sp>
      <p:sp>
        <p:nvSpPr>
          <p:cNvPr id="24" name="TextBox 23"/>
          <p:cNvSpPr txBox="1"/>
          <p:nvPr/>
        </p:nvSpPr>
        <p:spPr>
          <a:xfrm rot="16200000">
            <a:off x="4229547" y="3860348"/>
            <a:ext cx="1306856" cy="307777"/>
          </a:xfrm>
          <a:prstGeom prst="rect">
            <a:avLst/>
          </a:prstGeom>
          <a:noFill/>
        </p:spPr>
        <p:txBody>
          <a:bodyPr wrap="none" rtlCol="0">
            <a:spAutoFit/>
          </a:bodyPr>
          <a:lstStyle/>
          <a:p>
            <a:r>
              <a:rPr lang="en-US" sz="1400" dirty="0" smtClean="0">
                <a:latin typeface="Times New Roman"/>
                <a:cs typeface="Times New Roman"/>
              </a:rPr>
              <a:t>DCR (ADC/ns)</a:t>
            </a:r>
            <a:endParaRPr lang="en-US" sz="1400" dirty="0">
              <a:latin typeface="Times New Roman"/>
              <a:cs typeface="Times New Roman"/>
            </a:endParaRPr>
          </a:p>
        </p:txBody>
      </p:sp>
      <p:sp>
        <p:nvSpPr>
          <p:cNvPr id="27" name="TextBox 26"/>
          <p:cNvSpPr txBox="1"/>
          <p:nvPr/>
        </p:nvSpPr>
        <p:spPr>
          <a:xfrm rot="16200000">
            <a:off x="-109812" y="3789416"/>
            <a:ext cx="1306856" cy="307777"/>
          </a:xfrm>
          <a:prstGeom prst="rect">
            <a:avLst/>
          </a:prstGeom>
          <a:solidFill>
            <a:schemeClr val="bg1"/>
          </a:solidFill>
        </p:spPr>
        <p:txBody>
          <a:bodyPr wrap="none" rtlCol="0">
            <a:spAutoFit/>
          </a:bodyPr>
          <a:lstStyle/>
          <a:p>
            <a:r>
              <a:rPr lang="en-US" sz="1400" dirty="0" smtClean="0">
                <a:latin typeface="Times New Roman"/>
                <a:cs typeface="Times New Roman"/>
              </a:rPr>
              <a:t>DCR (ADC/ns)</a:t>
            </a:r>
            <a:endParaRPr lang="en-US" sz="1400" dirty="0">
              <a:latin typeface="Times New Roman"/>
              <a:cs typeface="Times New Roman"/>
            </a:endParaRPr>
          </a:p>
        </p:txBody>
      </p:sp>
    </p:spTree>
    <p:extLst>
      <p:ext uri="{BB962C8B-B14F-4D97-AF65-F5344CB8AC3E}">
        <p14:creationId xmlns:p14="http://schemas.microsoft.com/office/powerpoint/2010/main" val="49105799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CRv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61" y="1561587"/>
            <a:ext cx="4715310" cy="3391714"/>
          </a:xfrm>
          <a:prstGeom prst="rect">
            <a:avLst/>
          </a:prstGeom>
        </p:spPr>
      </p:pic>
      <p:sp>
        <p:nvSpPr>
          <p:cNvPr id="2" name="Title 1"/>
          <p:cNvSpPr>
            <a:spLocks noGrp="1"/>
          </p:cNvSpPr>
          <p:nvPr>
            <p:ph type="title"/>
          </p:nvPr>
        </p:nvSpPr>
        <p:spPr/>
        <p:txBody>
          <a:bodyPr/>
          <a:lstStyle/>
          <a:p>
            <a:r>
              <a:rPr lang="en-US" dirty="0" smtClean="0">
                <a:solidFill>
                  <a:srgbClr val="000090"/>
                </a:solidFill>
              </a:rPr>
              <a:t>DCR vs. R</a:t>
            </a:r>
            <a:endParaRPr lang="en-US" dirty="0">
              <a:solidFill>
                <a:srgbClr val="000090"/>
              </a:solidFill>
            </a:endParaRPr>
          </a:p>
        </p:txBody>
      </p:sp>
      <p:sp>
        <p:nvSpPr>
          <p:cNvPr id="4" name="Date Placeholder 3"/>
          <p:cNvSpPr>
            <a:spLocks noGrp="1"/>
          </p:cNvSpPr>
          <p:nvPr>
            <p:ph type="dt" sz="half" idx="10"/>
          </p:nvPr>
        </p:nvSpPr>
        <p:spPr/>
        <p:txBody>
          <a:bodyPr/>
          <a:lstStyle/>
          <a:p>
            <a:pPr>
              <a:defRPr/>
            </a:pPr>
            <a:fld id="{C53EB4E2-446F-CD42-9E1F-9C366EE57F12}" type="datetime1">
              <a:rPr lang="en-US" smtClean="0"/>
              <a:t>8/3/17</a:t>
            </a:fld>
            <a:endParaRPr lang="en-US" dirty="0"/>
          </a:p>
        </p:txBody>
      </p:sp>
      <p:sp>
        <p:nvSpPr>
          <p:cNvPr id="15" name="TextBox 14"/>
          <p:cNvSpPr txBox="1"/>
          <p:nvPr/>
        </p:nvSpPr>
        <p:spPr>
          <a:xfrm>
            <a:off x="5090196" y="1553259"/>
            <a:ext cx="3358485" cy="1200329"/>
          </a:xfrm>
          <a:prstGeom prst="rect">
            <a:avLst/>
          </a:prstGeom>
          <a:noFill/>
        </p:spPr>
        <p:txBody>
          <a:bodyPr wrap="square" rtlCol="0">
            <a:spAutoFit/>
          </a:bodyPr>
          <a:lstStyle/>
          <a:p>
            <a:r>
              <a:rPr lang="en-US" dirty="0" smtClean="0"/>
              <a:t>2 </a:t>
            </a:r>
            <a:r>
              <a:rPr lang="en-US" dirty="0" smtClean="0"/>
              <a:t>– 3.5% </a:t>
            </a:r>
            <a:r>
              <a:rPr lang="en-US" dirty="0" smtClean="0"/>
              <a:t>of event energy is collected as delayed charge at positions more than 8mm away from p+ contact: </a:t>
            </a:r>
            <a:endParaRPr lang="en-US" dirty="0"/>
          </a:p>
        </p:txBody>
      </p:sp>
      <p:sp>
        <p:nvSpPr>
          <p:cNvPr id="16" name="TextBox 15"/>
          <p:cNvSpPr txBox="1"/>
          <p:nvPr/>
        </p:nvSpPr>
        <p:spPr>
          <a:xfrm>
            <a:off x="976060" y="5095128"/>
            <a:ext cx="3012141" cy="646331"/>
          </a:xfrm>
          <a:prstGeom prst="rect">
            <a:avLst/>
          </a:prstGeom>
          <a:noFill/>
        </p:spPr>
        <p:txBody>
          <a:bodyPr wrap="square" rtlCol="0">
            <a:spAutoFit/>
          </a:bodyPr>
          <a:lstStyle/>
          <a:p>
            <a:r>
              <a:rPr lang="en-US" dirty="0" smtClean="0"/>
              <a:t>Events near p+ contact have rapidly falling DCR </a:t>
            </a:r>
            <a:endParaRPr lang="en-US" dirty="0"/>
          </a:p>
        </p:txBody>
      </p:sp>
      <p:sp>
        <p:nvSpPr>
          <p:cNvPr id="3" name="Slide Number Placeholder 2"/>
          <p:cNvSpPr>
            <a:spLocks noGrp="1"/>
          </p:cNvSpPr>
          <p:nvPr>
            <p:ph type="sldNum" sz="quarter" idx="12"/>
          </p:nvPr>
        </p:nvSpPr>
        <p:spPr/>
        <p:txBody>
          <a:bodyPr/>
          <a:lstStyle/>
          <a:p>
            <a:pPr>
              <a:defRPr/>
            </a:pPr>
            <a:fld id="{A69DFFF7-9D80-8947-9405-CF6E9E218F4B}" type="slidenum">
              <a:rPr lang="en-US" smtClean="0"/>
              <a:pPr>
                <a:defRPr/>
              </a:pPr>
              <a:t>35</a:t>
            </a:fld>
            <a:endParaRPr lang="en-US" dirty="0"/>
          </a:p>
        </p:txBody>
      </p:sp>
      <p:sp>
        <p:nvSpPr>
          <p:cNvPr id="7" name="TextBox 6"/>
          <p:cNvSpPr txBox="1"/>
          <p:nvPr/>
        </p:nvSpPr>
        <p:spPr>
          <a:xfrm>
            <a:off x="776085" y="1385462"/>
            <a:ext cx="3562941" cy="461665"/>
          </a:xfrm>
          <a:prstGeom prst="rect">
            <a:avLst/>
          </a:prstGeom>
          <a:noFill/>
        </p:spPr>
        <p:txBody>
          <a:bodyPr wrap="square" rtlCol="0">
            <a:spAutoFit/>
          </a:bodyPr>
          <a:lstStyle/>
          <a:p>
            <a:pPr algn="ctr"/>
            <a:r>
              <a:rPr lang="en-US" sz="2400" dirty="0" smtClean="0">
                <a:latin typeface="Times New Roman"/>
                <a:cs typeface="Times New Roman"/>
              </a:rPr>
              <a:t>DCR vs. R</a:t>
            </a:r>
            <a:endParaRPr lang="en-US" sz="2400" dirty="0">
              <a:latin typeface="Times New Roman"/>
              <a:cs typeface="Times New Roman"/>
            </a:endParaRPr>
          </a:p>
        </p:txBody>
      </p:sp>
      <p:pic>
        <p:nvPicPr>
          <p:cNvPr id="11" name="Picture 10" descr="DCRfr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837" y="3118672"/>
            <a:ext cx="4501163" cy="3237678"/>
          </a:xfrm>
          <a:prstGeom prst="rect">
            <a:avLst/>
          </a:prstGeom>
        </p:spPr>
      </p:pic>
      <p:sp>
        <p:nvSpPr>
          <p:cNvPr id="18" name="TextBox 17"/>
          <p:cNvSpPr txBox="1"/>
          <p:nvPr/>
        </p:nvSpPr>
        <p:spPr>
          <a:xfrm>
            <a:off x="4981592" y="2998899"/>
            <a:ext cx="3726166" cy="430887"/>
          </a:xfrm>
          <a:prstGeom prst="rect">
            <a:avLst/>
          </a:prstGeom>
          <a:noFill/>
        </p:spPr>
        <p:txBody>
          <a:bodyPr wrap="square" rtlCol="0">
            <a:spAutoFit/>
          </a:bodyPr>
          <a:lstStyle/>
          <a:p>
            <a:pPr algn="ctr"/>
            <a:r>
              <a:rPr lang="en-US" sz="2200" dirty="0" smtClean="0">
                <a:latin typeface="Times New Roman"/>
                <a:cs typeface="Times New Roman"/>
              </a:rPr>
              <a:t>Delayed Charge Fraction vs. R</a:t>
            </a:r>
            <a:endParaRPr lang="en-US" sz="2200" dirty="0">
              <a:latin typeface="Times New Roman"/>
              <a:cs typeface="Times New Roman"/>
            </a:endParaRPr>
          </a:p>
        </p:txBody>
      </p:sp>
    </p:spTree>
    <p:extLst>
      <p:ext uri="{BB962C8B-B14F-4D97-AF65-F5344CB8AC3E}">
        <p14:creationId xmlns:p14="http://schemas.microsoft.com/office/powerpoint/2010/main" val="151588749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fr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23" y="1454114"/>
            <a:ext cx="4421223" cy="3180178"/>
          </a:xfrm>
          <a:prstGeom prst="rect">
            <a:avLst/>
          </a:prstGeom>
        </p:spPr>
      </p:pic>
      <p:sp>
        <p:nvSpPr>
          <p:cNvPr id="2" name="Title 1"/>
          <p:cNvSpPr>
            <a:spLocks noGrp="1"/>
          </p:cNvSpPr>
          <p:nvPr>
            <p:ph type="title"/>
          </p:nvPr>
        </p:nvSpPr>
        <p:spPr/>
        <p:txBody>
          <a:bodyPr/>
          <a:lstStyle/>
          <a:p>
            <a:r>
              <a:rPr lang="en-US" dirty="0" smtClean="0">
                <a:solidFill>
                  <a:srgbClr val="000090"/>
                </a:solidFill>
              </a:rPr>
              <a:t>Charge Loss Mechanism</a:t>
            </a:r>
            <a:endParaRPr lang="en-US" dirty="0">
              <a:solidFill>
                <a:srgbClr val="000090"/>
              </a:solidFill>
            </a:endParaRPr>
          </a:p>
        </p:txBody>
      </p:sp>
      <p:sp>
        <p:nvSpPr>
          <p:cNvPr id="3" name="Content Placeholder 2"/>
          <p:cNvSpPr>
            <a:spLocks noGrp="1"/>
          </p:cNvSpPr>
          <p:nvPr>
            <p:ph idx="1"/>
          </p:nvPr>
        </p:nvSpPr>
        <p:spPr>
          <a:xfrm>
            <a:off x="457200" y="4765925"/>
            <a:ext cx="8229600" cy="1796381"/>
          </a:xfrm>
        </p:spPr>
        <p:txBody>
          <a:bodyPr/>
          <a:lstStyle/>
          <a:p>
            <a:r>
              <a:rPr lang="en-US" dirty="0" smtClean="0">
                <a:latin typeface="Franklin Gothic Book"/>
                <a:cs typeface="Franklin Gothic Book"/>
              </a:rPr>
              <a:t>DCR increases with energy and radius</a:t>
            </a:r>
          </a:p>
          <a:p>
            <a:pPr lvl="1">
              <a:buFont typeface="Wingdings" charset="2"/>
              <a:buChar char="Ø"/>
            </a:pPr>
            <a:r>
              <a:rPr lang="en-US" dirty="0" smtClean="0">
                <a:latin typeface="Franklin Gothic Book"/>
                <a:cs typeface="Franklin Gothic Book"/>
              </a:rPr>
              <a:t>Hole recovery dominates DCR mechanism</a:t>
            </a:r>
          </a:p>
          <a:p>
            <a:pPr lvl="1">
              <a:buFont typeface="Wingdings" charset="2"/>
              <a:buChar char="Ø"/>
            </a:pPr>
            <a:r>
              <a:rPr lang="en-US" dirty="0" smtClean="0">
                <a:latin typeface="Franklin Gothic Book"/>
                <a:cs typeface="Franklin Gothic Book"/>
              </a:rPr>
              <a:t>Suggests near-surface trapping &amp; rerelease</a:t>
            </a:r>
            <a:endParaRPr lang="en-US"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46841AD0-71D0-B049-ACA6-D4A5309889AA}" type="datetime1">
              <a:rPr lang="en-US" smtClean="0"/>
              <a:t>8/3/17</a:t>
            </a:fld>
            <a:endParaRPr lang="en-US"/>
          </a:p>
        </p:txBody>
      </p:sp>
      <p:pic>
        <p:nvPicPr>
          <p:cNvPr id="7" name="Picture 6" descr="wp_z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690175" y="910924"/>
            <a:ext cx="3693693" cy="4780074"/>
          </a:xfrm>
          <a:prstGeom prst="rect">
            <a:avLst/>
          </a:prstGeom>
        </p:spPr>
      </p:pic>
      <p:sp>
        <p:nvSpPr>
          <p:cNvPr id="8" name="Slide Number Placeholder 7"/>
          <p:cNvSpPr>
            <a:spLocks noGrp="1"/>
          </p:cNvSpPr>
          <p:nvPr>
            <p:ph type="sldNum" sz="quarter" idx="12"/>
          </p:nvPr>
        </p:nvSpPr>
        <p:spPr/>
        <p:txBody>
          <a:bodyPr/>
          <a:lstStyle/>
          <a:p>
            <a:pPr>
              <a:defRPr/>
            </a:pPr>
            <a:fld id="{A69DFFF7-9D80-8947-9405-CF6E9E218F4B}" type="slidenum">
              <a:rPr lang="en-US" smtClean="0"/>
              <a:pPr>
                <a:defRPr/>
              </a:pPr>
              <a:t>36</a:t>
            </a:fld>
            <a:endParaRPr lang="en-US" dirty="0"/>
          </a:p>
        </p:txBody>
      </p:sp>
      <p:sp>
        <p:nvSpPr>
          <p:cNvPr id="10" name="TextBox 9"/>
          <p:cNvSpPr txBox="1"/>
          <p:nvPr/>
        </p:nvSpPr>
        <p:spPr>
          <a:xfrm>
            <a:off x="666129" y="1454114"/>
            <a:ext cx="3303803" cy="369332"/>
          </a:xfrm>
          <a:prstGeom prst="rect">
            <a:avLst/>
          </a:prstGeom>
          <a:noFill/>
        </p:spPr>
        <p:txBody>
          <a:bodyPr wrap="square" rtlCol="0">
            <a:spAutoFit/>
          </a:bodyPr>
          <a:lstStyle/>
          <a:p>
            <a:pPr algn="ctr"/>
            <a:r>
              <a:rPr lang="en-US" dirty="0" smtClean="0">
                <a:latin typeface="Times New Roman"/>
                <a:cs typeface="Times New Roman"/>
              </a:rPr>
              <a:t>Delayed Charge Fraction vs. </a:t>
            </a:r>
            <a:r>
              <a:rPr lang="en-US" dirty="0" smtClean="0">
                <a:latin typeface="Times New Roman"/>
                <a:cs typeface="Times New Roman"/>
              </a:rPr>
              <a:t>|R|</a:t>
            </a:r>
            <a:endParaRPr lang="en-US" dirty="0">
              <a:latin typeface="Times New Roman"/>
              <a:cs typeface="Times New Roman"/>
            </a:endParaRPr>
          </a:p>
        </p:txBody>
      </p:sp>
      <p:sp>
        <p:nvSpPr>
          <p:cNvPr id="11" name="TextBox 10"/>
          <p:cNvSpPr txBox="1"/>
          <p:nvPr/>
        </p:nvSpPr>
        <p:spPr>
          <a:xfrm>
            <a:off x="4999598" y="1465556"/>
            <a:ext cx="3603828" cy="369332"/>
          </a:xfrm>
          <a:prstGeom prst="rect">
            <a:avLst/>
          </a:prstGeom>
          <a:noFill/>
        </p:spPr>
        <p:txBody>
          <a:bodyPr wrap="square" rtlCol="0">
            <a:spAutoFit/>
          </a:bodyPr>
          <a:lstStyle/>
          <a:p>
            <a:pPr algn="ctr"/>
            <a:r>
              <a:rPr lang="en-US" dirty="0" smtClean="0">
                <a:latin typeface="Franklin Gothic Book"/>
                <a:cs typeface="Franklin Gothic Book"/>
              </a:rPr>
              <a:t>WP at </a:t>
            </a:r>
            <a:r>
              <a:rPr lang="en-US" dirty="0" err="1" smtClean="0">
                <a:latin typeface="Franklin Gothic Book"/>
                <a:cs typeface="Franklin Gothic Book"/>
              </a:rPr>
              <a:t>Passivated</a:t>
            </a:r>
            <a:r>
              <a:rPr lang="en-US" dirty="0" smtClean="0">
                <a:latin typeface="Franklin Gothic Book"/>
                <a:cs typeface="Franklin Gothic Book"/>
              </a:rPr>
              <a:t> Surface</a:t>
            </a:r>
            <a:endParaRPr lang="en-US" dirty="0">
              <a:latin typeface="Franklin Gothic Book"/>
              <a:cs typeface="Franklin Gothic Book"/>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1211165519"/>
              </p:ext>
            </p:extLst>
          </p:nvPr>
        </p:nvGraphicFramePr>
        <p:xfrm>
          <a:off x="2864948" y="2835860"/>
          <a:ext cx="721402" cy="820906"/>
        </p:xfrm>
        <a:graphic>
          <a:graphicData uri="http://schemas.openxmlformats.org/presentationml/2006/ole">
            <mc:AlternateContent xmlns:mc="http://schemas.openxmlformats.org/markup-compatibility/2006">
              <mc:Choice xmlns:v="urn:schemas-microsoft-com:vml" Requires="v">
                <p:oleObj spid="_x0000_s14385" name="Equation" r:id="rId5" imgW="368300" imgH="419100" progId="Equation.3">
                  <p:embed/>
                </p:oleObj>
              </mc:Choice>
              <mc:Fallback>
                <p:oleObj name="Equation" r:id="rId5" imgW="368300" imgH="419100" progId="Equation.3">
                  <p:embed/>
                  <p:pic>
                    <p:nvPicPr>
                      <p:cNvPr id="0" name=""/>
                      <p:cNvPicPr/>
                      <p:nvPr/>
                    </p:nvPicPr>
                    <p:blipFill>
                      <a:blip r:embed="rId6"/>
                      <a:stretch>
                        <a:fillRect/>
                      </a:stretch>
                    </p:blipFill>
                    <p:spPr>
                      <a:xfrm>
                        <a:off x="2864948" y="2835860"/>
                        <a:ext cx="721402" cy="820906"/>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0386465"/>
              </p:ext>
            </p:extLst>
          </p:nvPr>
        </p:nvGraphicFramePr>
        <p:xfrm>
          <a:off x="6952959" y="2734341"/>
          <a:ext cx="721402" cy="820906"/>
        </p:xfrm>
        <a:graphic>
          <a:graphicData uri="http://schemas.openxmlformats.org/presentationml/2006/ole">
            <mc:AlternateContent xmlns:mc="http://schemas.openxmlformats.org/markup-compatibility/2006">
              <mc:Choice xmlns:v="urn:schemas-microsoft-com:vml" Requires="v">
                <p:oleObj spid="_x0000_s14386" name="Equation" r:id="rId7" imgW="368300" imgH="419100" progId="Equation.3">
                  <p:embed/>
                </p:oleObj>
              </mc:Choice>
              <mc:Fallback>
                <p:oleObj name="Equation" r:id="rId7" imgW="368300" imgH="419100" progId="Equation.3">
                  <p:embed/>
                  <p:pic>
                    <p:nvPicPr>
                      <p:cNvPr id="0" name=""/>
                      <p:cNvPicPr/>
                      <p:nvPr/>
                    </p:nvPicPr>
                    <p:blipFill>
                      <a:blip r:embed="rId6"/>
                      <a:stretch>
                        <a:fillRect/>
                      </a:stretch>
                    </p:blipFill>
                    <p:spPr>
                      <a:xfrm>
                        <a:off x="6952959" y="2734341"/>
                        <a:ext cx="721402" cy="820906"/>
                      </a:xfrm>
                      <a:prstGeom prst="rect">
                        <a:avLst/>
                      </a:prstGeom>
                    </p:spPr>
                  </p:pic>
                </p:oleObj>
              </mc:Fallback>
            </mc:AlternateContent>
          </a:graphicData>
        </a:graphic>
      </p:graphicFrame>
    </p:spTree>
    <p:extLst>
      <p:ext uri="{BB962C8B-B14F-4D97-AF65-F5344CB8AC3E}">
        <p14:creationId xmlns:p14="http://schemas.microsoft.com/office/powerpoint/2010/main" val="80982791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A/E and DCR Complementarity</a:t>
            </a:r>
            <a:endParaRPr lang="en-US" dirty="0">
              <a:solidFill>
                <a:srgbClr val="000090"/>
              </a:solidFill>
            </a:endParaRPr>
          </a:p>
        </p:txBody>
      </p:sp>
      <p:sp>
        <p:nvSpPr>
          <p:cNvPr id="3" name="Content Placeholder 2"/>
          <p:cNvSpPr>
            <a:spLocks noGrp="1"/>
          </p:cNvSpPr>
          <p:nvPr>
            <p:ph idx="1"/>
          </p:nvPr>
        </p:nvSpPr>
        <p:spPr>
          <a:xfrm>
            <a:off x="457200" y="5456090"/>
            <a:ext cx="8311844" cy="843050"/>
          </a:xfrm>
        </p:spPr>
        <p:txBody>
          <a:bodyPr/>
          <a:lstStyle/>
          <a:p>
            <a:r>
              <a:rPr lang="en-US" sz="2200" dirty="0" smtClean="0">
                <a:latin typeface="Franklin Gothic Book"/>
                <a:cs typeface="Franklin Gothic Book"/>
              </a:rPr>
              <a:t>All positions fall above 99.9% on either A/E or DCR</a:t>
            </a:r>
          </a:p>
          <a:p>
            <a:r>
              <a:rPr lang="en-US" sz="2200" dirty="0" smtClean="0">
                <a:latin typeface="Franklin Gothic Book"/>
                <a:cs typeface="Franklin Gothic Book"/>
              </a:rPr>
              <a:t>We should be able to remove ~all </a:t>
            </a:r>
            <a:r>
              <a:rPr lang="el-GR" sz="2200" dirty="0" smtClean="0">
                <a:latin typeface="Franklin Gothic Book"/>
                <a:cs typeface="Franklin Gothic Book"/>
              </a:rPr>
              <a:t>α</a:t>
            </a:r>
            <a:r>
              <a:rPr lang="en-US" sz="2200" dirty="0">
                <a:latin typeface="Franklin Gothic Book"/>
                <a:cs typeface="Franklin Gothic Book"/>
              </a:rPr>
              <a:t> </a:t>
            </a:r>
            <a:r>
              <a:rPr lang="en-US" sz="2200" dirty="0" smtClean="0">
                <a:latin typeface="Franklin Gothic Book"/>
                <a:cs typeface="Franklin Gothic Book"/>
              </a:rPr>
              <a:t>events w/ minimal sacrifice</a:t>
            </a:r>
          </a:p>
        </p:txBody>
      </p:sp>
      <p:sp>
        <p:nvSpPr>
          <p:cNvPr id="4" name="Date Placeholder 3"/>
          <p:cNvSpPr>
            <a:spLocks noGrp="1"/>
          </p:cNvSpPr>
          <p:nvPr>
            <p:ph type="dt" sz="half" idx="10"/>
          </p:nvPr>
        </p:nvSpPr>
        <p:spPr/>
        <p:txBody>
          <a:bodyPr/>
          <a:lstStyle/>
          <a:p>
            <a:pPr>
              <a:defRPr/>
            </a:pPr>
            <a:fld id="{60D74CEF-5F53-0C40-9169-9C262C1E6734}" type="datetime1">
              <a:rPr lang="en-US" smtClean="0"/>
              <a:t>8/3/17</a:t>
            </a:fld>
            <a:endParaRPr lang="en-US"/>
          </a:p>
        </p:txBody>
      </p:sp>
      <p:pic>
        <p:nvPicPr>
          <p:cNvPr id="8" name="Picture 7" descr="AEvDCRPZCnorm.png"/>
          <p:cNvPicPr>
            <a:picLocks noChangeAspect="1"/>
          </p:cNvPicPr>
          <p:nvPr/>
        </p:nvPicPr>
        <p:blipFill rotWithShape="1">
          <a:blip r:embed="rId2">
            <a:extLst>
              <a:ext uri="{28A0092B-C50C-407E-A947-70E740481C1C}">
                <a14:useLocalDpi xmlns:a14="http://schemas.microsoft.com/office/drawing/2010/main" val="0"/>
              </a:ext>
            </a:extLst>
          </a:blip>
          <a:srcRect t="7209"/>
          <a:stretch/>
        </p:blipFill>
        <p:spPr>
          <a:xfrm>
            <a:off x="162820" y="1452152"/>
            <a:ext cx="6763970" cy="3925338"/>
          </a:xfrm>
          <a:prstGeom prst="rect">
            <a:avLst/>
          </a:prstGeom>
        </p:spPr>
      </p:pic>
      <p:pic>
        <p:nvPicPr>
          <p:cNvPr id="9" name="Picture 8" descr="AEvDCR_plot_legend.png"/>
          <p:cNvPicPr>
            <a:picLocks noChangeAspect="1"/>
          </p:cNvPicPr>
          <p:nvPr/>
        </p:nvPicPr>
        <p:blipFill rotWithShape="1">
          <a:blip r:embed="rId3">
            <a:extLst>
              <a:ext uri="{28A0092B-C50C-407E-A947-70E740481C1C}">
                <a14:useLocalDpi xmlns:a14="http://schemas.microsoft.com/office/drawing/2010/main" val="0"/>
              </a:ext>
            </a:extLst>
          </a:blip>
          <a:srcRect l="11273" t="77497" r="71150" b="11329"/>
          <a:stretch/>
        </p:blipFill>
        <p:spPr>
          <a:xfrm>
            <a:off x="6348776" y="4450419"/>
            <a:ext cx="998189" cy="755732"/>
          </a:xfrm>
          <a:prstGeom prst="rect">
            <a:avLst/>
          </a:prstGeom>
        </p:spPr>
      </p:pic>
      <p:grpSp>
        <p:nvGrpSpPr>
          <p:cNvPr id="10" name="Group 9"/>
          <p:cNvGrpSpPr/>
          <p:nvPr/>
        </p:nvGrpSpPr>
        <p:grpSpPr>
          <a:xfrm>
            <a:off x="6413278" y="1826364"/>
            <a:ext cx="2439099" cy="2438962"/>
            <a:chOff x="1208313" y="3797328"/>
            <a:chExt cx="2638548" cy="2638400"/>
          </a:xfrm>
        </p:grpSpPr>
        <p:sp>
          <p:nvSpPr>
            <p:cNvPr id="11" name="Oval 10"/>
            <p:cNvSpPr/>
            <p:nvPr/>
          </p:nvSpPr>
          <p:spPr>
            <a:xfrm>
              <a:off x="1208313" y="3797328"/>
              <a:ext cx="2638548" cy="2638400"/>
            </a:xfrm>
            <a:prstGeom prst="ellipse">
              <a:avLst/>
            </a:prstGeom>
            <a:solidFill>
              <a:schemeClr val="bg1">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p:cNvSpPr/>
            <p:nvPr/>
          </p:nvSpPr>
          <p:spPr>
            <a:xfrm flipV="1">
              <a:off x="2418180" y="5020140"/>
              <a:ext cx="198842" cy="179330"/>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3" name="Picture 12" descr="2859812685_6afd9e9ac8.jpg"/>
            <p:cNvPicPr>
              <a:picLocks noChangeAspect="1"/>
            </p:cNvPicPr>
            <p:nvPr/>
          </p:nvPicPr>
          <p:blipFill rotWithShape="1">
            <a:blip r:embed="rId4">
              <a:extLst>
                <a:ext uri="{28A0092B-C50C-407E-A947-70E740481C1C}">
                  <a14:useLocalDpi xmlns:a14="http://schemas.microsoft.com/office/drawing/2010/main" val="0"/>
                </a:ext>
              </a:extLst>
            </a:blip>
            <a:srcRect l="1" r="32687"/>
            <a:stretch/>
          </p:blipFill>
          <p:spPr>
            <a:xfrm>
              <a:off x="1225612" y="4993304"/>
              <a:ext cx="1154016" cy="227462"/>
            </a:xfrm>
            <a:prstGeom prst="rect">
              <a:avLst/>
            </a:prstGeom>
          </p:spPr>
        </p:pic>
      </p:grpSp>
      <p:sp>
        <p:nvSpPr>
          <p:cNvPr id="6" name="TextBox 5"/>
          <p:cNvSpPr txBox="1"/>
          <p:nvPr/>
        </p:nvSpPr>
        <p:spPr>
          <a:xfrm>
            <a:off x="7356829" y="4370286"/>
            <a:ext cx="1558797" cy="1107996"/>
          </a:xfrm>
          <a:prstGeom prst="rect">
            <a:avLst/>
          </a:prstGeom>
          <a:noFill/>
        </p:spPr>
        <p:txBody>
          <a:bodyPr wrap="square" rtlCol="0">
            <a:spAutoFit/>
          </a:bodyPr>
          <a:lstStyle/>
          <a:p>
            <a:r>
              <a:rPr lang="en-US" sz="1400" dirty="0" smtClean="0">
                <a:latin typeface="Franklin Gothic Book"/>
                <a:cs typeface="Franklin Gothic Book"/>
              </a:rPr>
              <a:t>99.9% Bulk</a:t>
            </a:r>
          </a:p>
          <a:p>
            <a:r>
              <a:rPr lang="en-US" sz="1400" dirty="0" smtClean="0">
                <a:latin typeface="Franklin Gothic Book"/>
                <a:cs typeface="Franklin Gothic Book"/>
              </a:rPr>
              <a:t>DCR Acc.</a:t>
            </a:r>
          </a:p>
          <a:p>
            <a:endParaRPr lang="en-US" sz="1000" dirty="0" smtClean="0">
              <a:latin typeface="Franklin Gothic Book"/>
              <a:cs typeface="Franklin Gothic Book"/>
            </a:endParaRPr>
          </a:p>
          <a:p>
            <a:r>
              <a:rPr lang="en-US" sz="1400" dirty="0" smtClean="0">
                <a:latin typeface="Franklin Gothic Book"/>
                <a:cs typeface="Franklin Gothic Book"/>
              </a:rPr>
              <a:t>99.9% Bulk </a:t>
            </a:r>
          </a:p>
          <a:p>
            <a:r>
              <a:rPr lang="en-US" sz="1400" dirty="0" smtClean="0">
                <a:latin typeface="Franklin Gothic Book"/>
                <a:cs typeface="Franklin Gothic Book"/>
              </a:rPr>
              <a:t>A/E Acc</a:t>
            </a:r>
            <a:r>
              <a:rPr lang="en-US" sz="1400" dirty="0">
                <a:latin typeface="Franklin Gothic Book"/>
                <a:cs typeface="Franklin Gothic Book"/>
              </a:rPr>
              <a:t>.</a:t>
            </a:r>
          </a:p>
        </p:txBody>
      </p:sp>
      <p:sp>
        <p:nvSpPr>
          <p:cNvPr id="15" name="Slide Number Placeholder 14"/>
          <p:cNvSpPr>
            <a:spLocks noGrp="1"/>
          </p:cNvSpPr>
          <p:nvPr>
            <p:ph type="sldNum" sz="quarter" idx="12"/>
          </p:nvPr>
        </p:nvSpPr>
        <p:spPr/>
        <p:txBody>
          <a:bodyPr/>
          <a:lstStyle/>
          <a:p>
            <a:pPr>
              <a:defRPr/>
            </a:pPr>
            <a:fld id="{A69DFFF7-9D80-8947-9405-CF6E9E218F4B}" type="slidenum">
              <a:rPr lang="en-US" smtClean="0"/>
              <a:pPr>
                <a:defRPr/>
              </a:pPr>
              <a:t>37</a:t>
            </a:fld>
            <a:endParaRPr lang="en-US" dirty="0"/>
          </a:p>
        </p:txBody>
      </p:sp>
      <p:sp>
        <p:nvSpPr>
          <p:cNvPr id="16" name="TextBox 15"/>
          <p:cNvSpPr txBox="1"/>
          <p:nvPr/>
        </p:nvSpPr>
        <p:spPr>
          <a:xfrm rot="16200000">
            <a:off x="-1308098" y="3048174"/>
            <a:ext cx="3530598" cy="338554"/>
          </a:xfrm>
          <a:prstGeom prst="rect">
            <a:avLst/>
          </a:prstGeom>
          <a:solidFill>
            <a:srgbClr val="FFFFFF"/>
          </a:solidFill>
        </p:spPr>
        <p:txBody>
          <a:bodyPr wrap="square" rtlCol="0">
            <a:spAutoFit/>
          </a:bodyPr>
          <a:lstStyle/>
          <a:p>
            <a:pPr algn="ctr"/>
            <a:r>
              <a:rPr lang="en-US" sz="1600" dirty="0" smtClean="0">
                <a:latin typeface="Franklin Gothic Book"/>
                <a:cs typeface="Franklin Gothic Book"/>
              </a:rPr>
              <a:t>A/E (</a:t>
            </a:r>
            <a:r>
              <a:rPr lang="en-US" sz="1600" dirty="0" err="1" smtClean="0">
                <a:latin typeface="Franklin Gothic Book"/>
                <a:cs typeface="Franklin Gothic Book"/>
              </a:rPr>
              <a:t>arb</a:t>
            </a:r>
            <a:r>
              <a:rPr lang="en-US" sz="1600" dirty="0" smtClean="0">
                <a:latin typeface="Franklin Gothic Book"/>
                <a:cs typeface="Franklin Gothic Book"/>
              </a:rPr>
              <a:t>)</a:t>
            </a:r>
            <a:endParaRPr lang="en-US" sz="1600" dirty="0">
              <a:latin typeface="Franklin Gothic Book"/>
              <a:cs typeface="Franklin Gothic Book"/>
            </a:endParaRPr>
          </a:p>
        </p:txBody>
      </p:sp>
      <p:sp>
        <p:nvSpPr>
          <p:cNvPr id="17" name="TextBox 16"/>
          <p:cNvSpPr txBox="1"/>
          <p:nvPr/>
        </p:nvSpPr>
        <p:spPr>
          <a:xfrm>
            <a:off x="3739324" y="5108694"/>
            <a:ext cx="2516006" cy="338554"/>
          </a:xfrm>
          <a:prstGeom prst="rect">
            <a:avLst/>
          </a:prstGeom>
          <a:solidFill>
            <a:srgbClr val="FFFFFF"/>
          </a:solidFill>
        </p:spPr>
        <p:txBody>
          <a:bodyPr wrap="square" rtlCol="0">
            <a:spAutoFit/>
          </a:bodyPr>
          <a:lstStyle/>
          <a:p>
            <a:pPr algn="r"/>
            <a:r>
              <a:rPr lang="en-US" sz="1600" dirty="0" smtClean="0">
                <a:latin typeface="Franklin Gothic Book"/>
                <a:cs typeface="Franklin Gothic Book"/>
              </a:rPr>
              <a:t>DCR (</a:t>
            </a:r>
            <a:r>
              <a:rPr lang="en-US" sz="1600" dirty="0" err="1" smtClean="0">
                <a:latin typeface="Franklin Gothic Book"/>
                <a:cs typeface="Franklin Gothic Book"/>
              </a:rPr>
              <a:t>arb</a:t>
            </a:r>
            <a:r>
              <a:rPr lang="en-US" sz="1600" dirty="0" smtClean="0">
                <a:latin typeface="Franklin Gothic Book"/>
                <a:cs typeface="Franklin Gothic Book"/>
              </a:rPr>
              <a:t>)</a:t>
            </a:r>
            <a:endParaRPr lang="en-US" sz="1600" dirty="0">
              <a:latin typeface="Franklin Gothic Book"/>
              <a:cs typeface="Franklin Gothic Book"/>
            </a:endParaRPr>
          </a:p>
        </p:txBody>
      </p:sp>
      <p:cxnSp>
        <p:nvCxnSpPr>
          <p:cNvPr id="18" name="Straight Arrow Connector 17"/>
          <p:cNvCxnSpPr/>
          <p:nvPr/>
        </p:nvCxnSpPr>
        <p:spPr>
          <a:xfrm>
            <a:off x="6396228" y="3248379"/>
            <a:ext cx="1235348"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6685413" y="3297265"/>
            <a:ext cx="810639" cy="338554"/>
          </a:xfrm>
          <a:prstGeom prst="rect">
            <a:avLst/>
          </a:prstGeom>
          <a:noFill/>
        </p:spPr>
        <p:txBody>
          <a:bodyPr wrap="none" rtlCol="0">
            <a:spAutoFit/>
          </a:bodyPr>
          <a:lstStyle/>
          <a:p>
            <a:r>
              <a:rPr lang="en-US" sz="1600" dirty="0">
                <a:latin typeface="Franklin Gothic Book"/>
                <a:cs typeface="Franklin Gothic Book"/>
              </a:rPr>
              <a:t>3</a:t>
            </a:r>
            <a:r>
              <a:rPr lang="en-US" sz="1600" dirty="0" smtClean="0">
                <a:latin typeface="Franklin Gothic Book"/>
                <a:cs typeface="Franklin Gothic Book"/>
              </a:rPr>
              <a:t>0 </a:t>
            </a:r>
            <a:r>
              <a:rPr lang="en-US" sz="1600" dirty="0" smtClean="0">
                <a:latin typeface="Franklin Gothic Book"/>
                <a:cs typeface="Franklin Gothic Book"/>
              </a:rPr>
              <a:t>mm</a:t>
            </a:r>
            <a:endParaRPr lang="en-US" sz="1600" dirty="0">
              <a:latin typeface="Franklin Gothic Book"/>
              <a:cs typeface="Franklin Gothic Book"/>
            </a:endParaRPr>
          </a:p>
        </p:txBody>
      </p:sp>
    </p:spTree>
    <p:extLst>
      <p:ext uri="{BB962C8B-B14F-4D97-AF65-F5344CB8AC3E}">
        <p14:creationId xmlns:p14="http://schemas.microsoft.com/office/powerpoint/2010/main" val="408650917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A/E and DCR </a:t>
            </a:r>
            <a:r>
              <a:rPr lang="el-GR" dirty="0" smtClean="0">
                <a:solidFill>
                  <a:srgbClr val="000090"/>
                </a:solidFill>
              </a:rPr>
              <a:t>α </a:t>
            </a:r>
            <a:r>
              <a:rPr lang="en-US" dirty="0" smtClean="0">
                <a:solidFill>
                  <a:srgbClr val="000090"/>
                </a:solidFill>
              </a:rPr>
              <a:t>Rejection Power</a:t>
            </a:r>
            <a:endParaRPr lang="en-US" dirty="0">
              <a:solidFill>
                <a:srgbClr val="000090"/>
              </a:solidFill>
            </a:endParaRPr>
          </a:p>
        </p:txBody>
      </p:sp>
      <p:sp>
        <p:nvSpPr>
          <p:cNvPr id="3" name="Content Placeholder 2"/>
          <p:cNvSpPr>
            <a:spLocks noGrp="1"/>
          </p:cNvSpPr>
          <p:nvPr>
            <p:ph idx="1"/>
          </p:nvPr>
        </p:nvSpPr>
        <p:spPr>
          <a:xfrm>
            <a:off x="457200" y="5476059"/>
            <a:ext cx="8229600" cy="860096"/>
          </a:xfrm>
        </p:spPr>
        <p:txBody>
          <a:bodyPr/>
          <a:lstStyle/>
          <a:p>
            <a:r>
              <a:rPr lang="en-US" sz="2600" dirty="0" smtClean="0">
                <a:latin typeface="Franklin Gothic Book"/>
                <a:cs typeface="Franklin Gothic Book"/>
              </a:rPr>
              <a:t>Suggests that the transition is at  ~8mm</a:t>
            </a:r>
          </a:p>
          <a:p>
            <a:r>
              <a:rPr lang="en-US" sz="2600" dirty="0" smtClean="0">
                <a:latin typeface="Franklin Gothic Book"/>
                <a:cs typeface="Franklin Gothic Book"/>
              </a:rPr>
              <a:t>Publication in preparation</a:t>
            </a:r>
            <a:endParaRPr lang="en-US" sz="26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5490DC64-650E-0E4B-A80C-C436DD50C2B8}" type="datetime1">
              <a:rPr lang="en-US" smtClean="0"/>
              <a:t>8/3/17</a:t>
            </a:fld>
            <a:endParaRPr lang="en-US"/>
          </a:p>
        </p:txBody>
      </p:sp>
      <p:pic>
        <p:nvPicPr>
          <p:cNvPr id="6" name="Picture 5" descr="AEandDCR_noThree.png"/>
          <p:cNvPicPr>
            <a:picLocks noChangeAspect="1"/>
          </p:cNvPicPr>
          <p:nvPr/>
        </p:nvPicPr>
        <p:blipFill rotWithShape="1">
          <a:blip r:embed="rId2">
            <a:extLst>
              <a:ext uri="{28A0092B-C50C-407E-A947-70E740481C1C}">
                <a14:useLocalDpi xmlns:a14="http://schemas.microsoft.com/office/drawing/2010/main" val="0"/>
              </a:ext>
            </a:extLst>
          </a:blip>
          <a:srcRect t="6757"/>
          <a:stretch/>
        </p:blipFill>
        <p:spPr>
          <a:xfrm>
            <a:off x="415666" y="1427497"/>
            <a:ext cx="6324752" cy="4004821"/>
          </a:xfrm>
          <a:prstGeom prst="rect">
            <a:avLst/>
          </a:prstGeom>
        </p:spPr>
      </p:pic>
      <p:cxnSp>
        <p:nvCxnSpPr>
          <p:cNvPr id="9" name="Straight Connector 8"/>
          <p:cNvCxnSpPr/>
          <p:nvPr/>
        </p:nvCxnSpPr>
        <p:spPr>
          <a:xfrm>
            <a:off x="6391618" y="3922691"/>
            <a:ext cx="694405" cy="0"/>
          </a:xfrm>
          <a:prstGeom prst="line">
            <a:avLst/>
          </a:prstGeom>
          <a:ln w="38100" cmpd="sng">
            <a:prstDash val="lgDashDot"/>
          </a:ln>
        </p:spPr>
        <p:style>
          <a:lnRef idx="1">
            <a:schemeClr val="accent5"/>
          </a:lnRef>
          <a:fillRef idx="0">
            <a:schemeClr val="accent5"/>
          </a:fillRef>
          <a:effectRef idx="0">
            <a:schemeClr val="accent5"/>
          </a:effectRef>
          <a:fontRef idx="minor">
            <a:schemeClr val="tx1"/>
          </a:fontRef>
        </p:style>
      </p:cxnSp>
      <p:cxnSp>
        <p:nvCxnSpPr>
          <p:cNvPr id="11" name="Straight Connector 10"/>
          <p:cNvCxnSpPr/>
          <p:nvPr/>
        </p:nvCxnSpPr>
        <p:spPr>
          <a:xfrm>
            <a:off x="6412608" y="2838292"/>
            <a:ext cx="694405" cy="0"/>
          </a:xfrm>
          <a:prstGeom prst="line">
            <a:avLst/>
          </a:prstGeom>
          <a:ln w="38100" cmpd="sng">
            <a:solidFill>
              <a:srgbClr val="FF0000"/>
            </a:solidFill>
            <a:prstDash val="dot"/>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6391618" y="4506854"/>
            <a:ext cx="694405" cy="0"/>
          </a:xfrm>
          <a:prstGeom prst="line">
            <a:avLst/>
          </a:prstGeom>
          <a:ln w="38100" cmpd="sng">
            <a:solidFill>
              <a:schemeClr val="tx1"/>
            </a:solidFill>
            <a:prstDash val="sysDash"/>
          </a:ln>
        </p:spPr>
        <p:style>
          <a:lnRef idx="1">
            <a:schemeClr val="accent5"/>
          </a:lnRef>
          <a:fillRef idx="0">
            <a:schemeClr val="accent5"/>
          </a:fillRef>
          <a:effectRef idx="0">
            <a:schemeClr val="accent5"/>
          </a:effectRef>
          <a:fontRef idx="minor">
            <a:schemeClr val="tx1"/>
          </a:fontRef>
        </p:style>
      </p:cxnSp>
      <p:sp>
        <p:nvSpPr>
          <p:cNvPr id="13" name="Rectangle 12"/>
          <p:cNvSpPr/>
          <p:nvPr/>
        </p:nvSpPr>
        <p:spPr>
          <a:xfrm>
            <a:off x="6655608" y="2226336"/>
            <a:ext cx="169620" cy="267847"/>
          </a:xfrm>
          <a:prstGeom prst="rect">
            <a:avLst/>
          </a:prstGeom>
          <a:ln>
            <a:solidFill>
              <a:srgbClr val="9F07A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Rectangle 13"/>
          <p:cNvSpPr/>
          <p:nvPr/>
        </p:nvSpPr>
        <p:spPr>
          <a:xfrm>
            <a:off x="6652349" y="3274836"/>
            <a:ext cx="169620" cy="267847"/>
          </a:xfrm>
          <a:prstGeom prst="rect">
            <a:avLst/>
          </a:prstGeom>
          <a:ln>
            <a:solidFill>
              <a:srgbClr val="0000FF"/>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TextBox 14"/>
          <p:cNvSpPr txBox="1"/>
          <p:nvPr/>
        </p:nvSpPr>
        <p:spPr>
          <a:xfrm>
            <a:off x="7185939" y="2201295"/>
            <a:ext cx="1558797" cy="2893100"/>
          </a:xfrm>
          <a:prstGeom prst="rect">
            <a:avLst/>
          </a:prstGeom>
          <a:noFill/>
        </p:spPr>
        <p:txBody>
          <a:bodyPr wrap="square" rtlCol="0">
            <a:spAutoFit/>
          </a:bodyPr>
          <a:lstStyle/>
          <a:p>
            <a:r>
              <a:rPr lang="en-US" sz="1400" dirty="0" smtClean="0">
                <a:latin typeface="Franklin Gothic Book"/>
                <a:cs typeface="Franklin Gothic Book"/>
              </a:rPr>
              <a:t>5</a:t>
            </a:r>
            <a:r>
              <a:rPr lang="el-GR" sz="1400" dirty="0" smtClean="0">
                <a:latin typeface="Franklin Gothic Book"/>
                <a:cs typeface="Franklin Gothic Book"/>
              </a:rPr>
              <a:t>σ</a:t>
            </a:r>
            <a:r>
              <a:rPr lang="en-US" sz="1400" dirty="0" smtClean="0">
                <a:latin typeface="Franklin Gothic Book"/>
                <a:cs typeface="Franklin Gothic Book"/>
              </a:rPr>
              <a:t> DCR</a:t>
            </a:r>
          </a:p>
          <a:p>
            <a:endParaRPr lang="en-US" sz="1400" dirty="0">
              <a:latin typeface="Franklin Gothic Book"/>
              <a:cs typeface="Franklin Gothic Book"/>
            </a:endParaRPr>
          </a:p>
          <a:p>
            <a:r>
              <a:rPr lang="en-US" sz="1400" dirty="0">
                <a:latin typeface="Franklin Gothic Book"/>
                <a:cs typeface="Franklin Gothic Book"/>
              </a:rPr>
              <a:t>99.9% Bulk </a:t>
            </a:r>
          </a:p>
          <a:p>
            <a:r>
              <a:rPr lang="en-US" sz="1400" dirty="0">
                <a:latin typeface="Franklin Gothic Book"/>
                <a:cs typeface="Franklin Gothic Book"/>
              </a:rPr>
              <a:t>DCR Acc</a:t>
            </a:r>
            <a:r>
              <a:rPr lang="en-US" sz="1400" dirty="0" smtClean="0">
                <a:latin typeface="Franklin Gothic Book"/>
                <a:cs typeface="Franklin Gothic Book"/>
              </a:rPr>
              <a:t>.</a:t>
            </a:r>
          </a:p>
          <a:p>
            <a:endParaRPr lang="en-US" sz="1400" dirty="0">
              <a:latin typeface="Franklin Gothic Book"/>
              <a:cs typeface="Franklin Gothic Book"/>
            </a:endParaRPr>
          </a:p>
          <a:p>
            <a:r>
              <a:rPr lang="en-US" sz="1400" dirty="0">
                <a:latin typeface="Franklin Gothic Book"/>
                <a:cs typeface="Franklin Gothic Book"/>
              </a:rPr>
              <a:t>5</a:t>
            </a:r>
            <a:r>
              <a:rPr lang="el-GR" sz="1400" dirty="0">
                <a:latin typeface="Franklin Gothic Book"/>
                <a:cs typeface="Franklin Gothic Book"/>
              </a:rPr>
              <a:t>σ</a:t>
            </a:r>
            <a:r>
              <a:rPr lang="en-US" sz="1400" dirty="0">
                <a:latin typeface="Franklin Gothic Book"/>
                <a:cs typeface="Franklin Gothic Book"/>
              </a:rPr>
              <a:t> </a:t>
            </a:r>
            <a:r>
              <a:rPr lang="en-US" sz="1400" dirty="0" smtClean="0">
                <a:latin typeface="Franklin Gothic Book"/>
                <a:cs typeface="Franklin Gothic Book"/>
              </a:rPr>
              <a:t>A/E</a:t>
            </a:r>
          </a:p>
          <a:p>
            <a:endParaRPr lang="en-US" sz="1400" dirty="0">
              <a:latin typeface="Franklin Gothic Book"/>
              <a:cs typeface="Franklin Gothic Book"/>
            </a:endParaRPr>
          </a:p>
          <a:p>
            <a:r>
              <a:rPr lang="en-US" sz="1400" dirty="0">
                <a:latin typeface="Franklin Gothic Book"/>
                <a:cs typeface="Franklin Gothic Book"/>
              </a:rPr>
              <a:t>99.9% Bulk</a:t>
            </a:r>
          </a:p>
          <a:p>
            <a:r>
              <a:rPr lang="en-US" sz="1400" dirty="0">
                <a:latin typeface="Franklin Gothic Book"/>
                <a:cs typeface="Franklin Gothic Book"/>
              </a:rPr>
              <a:t>A/E Acc</a:t>
            </a:r>
            <a:r>
              <a:rPr lang="en-US" sz="1400" dirty="0" smtClean="0">
                <a:latin typeface="Franklin Gothic Book"/>
                <a:cs typeface="Franklin Gothic Book"/>
              </a:rPr>
              <a:t>.</a:t>
            </a:r>
          </a:p>
          <a:p>
            <a:endParaRPr lang="en-US" sz="1400" dirty="0">
              <a:latin typeface="Franklin Gothic Book"/>
              <a:cs typeface="Franklin Gothic Book"/>
            </a:endParaRPr>
          </a:p>
          <a:p>
            <a:r>
              <a:rPr lang="en-US" sz="1400" dirty="0">
                <a:latin typeface="Franklin Gothic Book"/>
                <a:cs typeface="Franklin Gothic Book"/>
              </a:rPr>
              <a:t>99% A/E and DCR</a:t>
            </a:r>
          </a:p>
          <a:p>
            <a:endParaRPr lang="en-US" sz="1400" dirty="0">
              <a:latin typeface="Franklin Gothic Book"/>
              <a:cs typeface="Franklin Gothic Book"/>
            </a:endParaRPr>
          </a:p>
          <a:p>
            <a:endParaRPr lang="en-US" sz="1400" dirty="0">
              <a:latin typeface="Franklin Gothic Book"/>
              <a:cs typeface="Franklin Gothic Book"/>
            </a:endParaRPr>
          </a:p>
        </p:txBody>
      </p:sp>
      <p:sp>
        <p:nvSpPr>
          <p:cNvPr id="8" name="Slide Number Placeholder 7"/>
          <p:cNvSpPr>
            <a:spLocks noGrp="1"/>
          </p:cNvSpPr>
          <p:nvPr>
            <p:ph type="sldNum" sz="quarter" idx="12"/>
          </p:nvPr>
        </p:nvSpPr>
        <p:spPr/>
        <p:txBody>
          <a:bodyPr/>
          <a:lstStyle/>
          <a:p>
            <a:pPr>
              <a:defRPr/>
            </a:pPr>
            <a:fld id="{A69DFFF7-9D80-8947-9405-CF6E9E218F4B}" type="slidenum">
              <a:rPr lang="en-US" smtClean="0"/>
              <a:pPr>
                <a:defRPr/>
              </a:pPr>
              <a:t>38</a:t>
            </a:fld>
            <a:endParaRPr lang="en-US" dirty="0"/>
          </a:p>
        </p:txBody>
      </p:sp>
      <p:sp>
        <p:nvSpPr>
          <p:cNvPr id="10" name="TextBox 9"/>
          <p:cNvSpPr txBox="1"/>
          <p:nvPr/>
        </p:nvSpPr>
        <p:spPr>
          <a:xfrm rot="16200000">
            <a:off x="-1103302" y="3071254"/>
            <a:ext cx="3407268" cy="338554"/>
          </a:xfrm>
          <a:prstGeom prst="rect">
            <a:avLst/>
          </a:prstGeom>
          <a:solidFill>
            <a:srgbClr val="FFFFFF"/>
          </a:solidFill>
        </p:spPr>
        <p:txBody>
          <a:bodyPr wrap="square" rtlCol="0">
            <a:spAutoFit/>
          </a:bodyPr>
          <a:lstStyle/>
          <a:p>
            <a:pPr algn="ctr"/>
            <a:r>
              <a:rPr lang="en-US" sz="1600" dirty="0" smtClean="0">
                <a:latin typeface="Franklin Gothic Book"/>
                <a:cs typeface="Franklin Gothic Book"/>
              </a:rPr>
              <a:t>DCR or A/E (</a:t>
            </a:r>
            <a:r>
              <a:rPr lang="el-GR" sz="1600" dirty="0" smtClean="0">
                <a:latin typeface="Franklin Gothic Book"/>
                <a:cs typeface="Franklin Gothic Book"/>
              </a:rPr>
              <a:t>σ</a:t>
            </a:r>
            <a:r>
              <a:rPr lang="en-US" sz="1600" dirty="0" smtClean="0">
                <a:latin typeface="Franklin Gothic Book"/>
                <a:cs typeface="Franklin Gothic Book"/>
              </a:rPr>
              <a:t>)</a:t>
            </a:r>
            <a:endParaRPr lang="en-US" sz="1600" dirty="0">
              <a:latin typeface="Franklin Gothic Book"/>
              <a:cs typeface="Franklin Gothic Book"/>
            </a:endParaRPr>
          </a:p>
        </p:txBody>
      </p:sp>
      <p:sp>
        <p:nvSpPr>
          <p:cNvPr id="16" name="TextBox 15"/>
          <p:cNvSpPr txBox="1"/>
          <p:nvPr/>
        </p:nvSpPr>
        <p:spPr>
          <a:xfrm>
            <a:off x="2741386" y="5153759"/>
            <a:ext cx="3407268" cy="338554"/>
          </a:xfrm>
          <a:prstGeom prst="rect">
            <a:avLst/>
          </a:prstGeom>
          <a:solidFill>
            <a:srgbClr val="FFFFFF"/>
          </a:solidFill>
        </p:spPr>
        <p:txBody>
          <a:bodyPr wrap="square" rtlCol="0">
            <a:spAutoFit/>
          </a:bodyPr>
          <a:lstStyle/>
          <a:p>
            <a:pPr algn="r"/>
            <a:r>
              <a:rPr lang="en-US" sz="1600" dirty="0" smtClean="0">
                <a:latin typeface="Franklin Gothic Book"/>
                <a:cs typeface="Franklin Gothic Book"/>
              </a:rPr>
              <a:t>Distance from P-contact (mm)</a:t>
            </a:r>
            <a:endParaRPr lang="en-US" sz="1600" dirty="0">
              <a:latin typeface="Franklin Gothic Book"/>
              <a:cs typeface="Franklin Gothic Book"/>
            </a:endParaRPr>
          </a:p>
        </p:txBody>
      </p:sp>
      <p:grpSp>
        <p:nvGrpSpPr>
          <p:cNvPr id="7" name="Group 6"/>
          <p:cNvGrpSpPr/>
          <p:nvPr/>
        </p:nvGrpSpPr>
        <p:grpSpPr>
          <a:xfrm>
            <a:off x="2835458" y="1583929"/>
            <a:ext cx="1374223" cy="3407268"/>
            <a:chOff x="2835458" y="1583929"/>
            <a:chExt cx="1374223" cy="3407268"/>
          </a:xfrm>
        </p:grpSpPr>
        <p:sp>
          <p:nvSpPr>
            <p:cNvPr id="19" name="Rectangle 18"/>
            <p:cNvSpPr/>
            <p:nvPr/>
          </p:nvSpPr>
          <p:spPr>
            <a:xfrm>
              <a:off x="2835458" y="1583929"/>
              <a:ext cx="1374222" cy="3407268"/>
            </a:xfrm>
            <a:prstGeom prst="rect">
              <a:avLst/>
            </a:prstGeom>
            <a:solidFill>
              <a:schemeClr val="accent6">
                <a:alpha val="2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extBox 4"/>
            <p:cNvSpPr txBox="1"/>
            <p:nvPr/>
          </p:nvSpPr>
          <p:spPr>
            <a:xfrm>
              <a:off x="2835459" y="1583929"/>
              <a:ext cx="1374222" cy="923330"/>
            </a:xfrm>
            <a:prstGeom prst="rect">
              <a:avLst/>
            </a:prstGeom>
            <a:noFill/>
          </p:spPr>
          <p:txBody>
            <a:bodyPr wrap="square" rtlCol="0">
              <a:spAutoFit/>
            </a:bodyPr>
            <a:lstStyle/>
            <a:p>
              <a:pPr algn="ctr"/>
              <a:r>
                <a:rPr lang="en-US" dirty="0" err="1" smtClean="0"/>
                <a:t>BEGe</a:t>
              </a:r>
              <a:r>
                <a:rPr lang="en-US" dirty="0" smtClean="0"/>
                <a:t> </a:t>
              </a:r>
              <a:r>
                <a:rPr lang="en-US" dirty="0" err="1" smtClean="0"/>
                <a:t>passivated</a:t>
              </a:r>
              <a:r>
                <a:rPr lang="en-US" dirty="0" smtClean="0"/>
                <a:t> surface</a:t>
              </a:r>
              <a:endParaRPr lang="en-US" dirty="0"/>
            </a:p>
          </p:txBody>
        </p:sp>
      </p:grpSp>
    </p:spTree>
    <p:extLst>
      <p:ext uri="{BB962C8B-B14F-4D97-AF65-F5344CB8AC3E}">
        <p14:creationId xmlns:p14="http://schemas.microsoft.com/office/powerpoint/2010/main" val="3630965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Alpha Backgrounds in MJD</a:t>
            </a:r>
            <a:endParaRPr lang="en-US" dirty="0">
              <a:solidFill>
                <a:srgbClr val="000090"/>
              </a:solidFill>
            </a:endParaRPr>
          </a:p>
        </p:txBody>
      </p:sp>
      <p:sp>
        <p:nvSpPr>
          <p:cNvPr id="3" name="Date Placeholder 2"/>
          <p:cNvSpPr>
            <a:spLocks noGrp="1"/>
          </p:cNvSpPr>
          <p:nvPr>
            <p:ph type="dt" sz="half" idx="10"/>
          </p:nvPr>
        </p:nvSpPr>
        <p:spPr/>
        <p:txBody>
          <a:bodyPr/>
          <a:lstStyle/>
          <a:p>
            <a:pPr>
              <a:defRPr/>
            </a:pPr>
            <a:fld id="{7F9B7353-CD87-E441-A331-CEB5C6921CB1}" type="datetime1">
              <a:rPr lang="en-US" smtClean="0"/>
              <a:t>8/3/17</a:t>
            </a:fld>
            <a:endParaRPr lang="en-US"/>
          </a:p>
        </p:txBody>
      </p:sp>
      <p:sp>
        <p:nvSpPr>
          <p:cNvPr id="5" name="Slide Number Placeholder 4"/>
          <p:cNvSpPr>
            <a:spLocks noGrp="1"/>
          </p:cNvSpPr>
          <p:nvPr>
            <p:ph type="sldNum" sz="quarter" idx="12"/>
          </p:nvPr>
        </p:nvSpPr>
        <p:spPr/>
        <p:txBody>
          <a:bodyPr/>
          <a:lstStyle/>
          <a:p>
            <a:pPr>
              <a:defRPr/>
            </a:pPr>
            <a:fld id="{7A39B974-3588-ED4E-A4FA-184896E5ADC9}" type="slidenum">
              <a:rPr lang="en-US" smtClean="0"/>
              <a:pPr>
                <a:defRPr/>
              </a:pPr>
              <a:t>39</a:t>
            </a:fld>
            <a:endParaRPr lang="en-US"/>
          </a:p>
        </p:txBody>
      </p:sp>
    </p:spTree>
    <p:extLst>
      <p:ext uri="{BB962C8B-B14F-4D97-AF65-F5344CB8AC3E}">
        <p14:creationId xmlns:p14="http://schemas.microsoft.com/office/powerpoint/2010/main" val="52787430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Neutrino Basics</a:t>
            </a:r>
            <a:endParaRPr lang="en-US" dirty="0">
              <a:solidFill>
                <a:srgbClr val="000090"/>
              </a:solidFill>
            </a:endParaRPr>
          </a:p>
        </p:txBody>
      </p:sp>
      <p:sp>
        <p:nvSpPr>
          <p:cNvPr id="3" name="Content Placeholder 2"/>
          <p:cNvSpPr>
            <a:spLocks noGrp="1"/>
          </p:cNvSpPr>
          <p:nvPr>
            <p:ph idx="1"/>
          </p:nvPr>
        </p:nvSpPr>
        <p:spPr>
          <a:xfrm>
            <a:off x="457200" y="1385464"/>
            <a:ext cx="4518255" cy="1993292"/>
          </a:xfrm>
        </p:spPr>
        <p:txBody>
          <a:bodyPr/>
          <a:lstStyle/>
          <a:p>
            <a:r>
              <a:rPr lang="en-US" sz="2800" dirty="0">
                <a:latin typeface="Franklin Gothic Book"/>
                <a:cs typeface="Franklin Gothic Book"/>
              </a:rPr>
              <a:t>Light, neutral </a:t>
            </a:r>
            <a:r>
              <a:rPr lang="en-US" sz="2800" dirty="0" smtClean="0">
                <a:latin typeface="Franklin Gothic Book"/>
                <a:cs typeface="Franklin Gothic Book"/>
              </a:rPr>
              <a:t>particles</a:t>
            </a:r>
          </a:p>
          <a:p>
            <a:r>
              <a:rPr lang="en-US" sz="2800" dirty="0" smtClean="0">
                <a:latin typeface="Franklin Gothic Book"/>
                <a:cs typeface="Franklin Gothic Book"/>
              </a:rPr>
              <a:t>Very low interaction rates</a:t>
            </a:r>
          </a:p>
          <a:p>
            <a:r>
              <a:rPr lang="en-US" sz="2800" dirty="0">
                <a:latin typeface="Franklin Gothic Book"/>
                <a:cs typeface="Franklin Gothic Book"/>
              </a:rPr>
              <a:t>Only     and       in </a:t>
            </a:r>
            <a:r>
              <a:rPr lang="en-US" sz="2800" dirty="0" smtClean="0">
                <a:latin typeface="Franklin Gothic Book"/>
                <a:cs typeface="Franklin Gothic Book"/>
              </a:rPr>
              <a:t>SM</a:t>
            </a:r>
          </a:p>
          <a:p>
            <a:r>
              <a:rPr lang="en-US" sz="2800" dirty="0" smtClean="0">
                <a:latin typeface="Franklin Gothic Book"/>
                <a:cs typeface="Franklin Gothic Book"/>
              </a:rPr>
              <a:t>3 flavors, 3 mass states</a:t>
            </a:r>
          </a:p>
          <a:p>
            <a:r>
              <a:rPr lang="en-US" sz="2800" dirty="0">
                <a:latin typeface="Franklin Gothic Book"/>
                <a:cs typeface="Franklin Gothic Book"/>
              </a:rPr>
              <a:t>Tiny masses (&lt;2 </a:t>
            </a:r>
            <a:r>
              <a:rPr lang="en-US" sz="2800" dirty="0" err="1">
                <a:latin typeface="Franklin Gothic Book"/>
                <a:cs typeface="Franklin Gothic Book"/>
              </a:rPr>
              <a:t>eV</a:t>
            </a:r>
            <a:r>
              <a:rPr lang="en-US" sz="2800" dirty="0">
                <a:latin typeface="Franklin Gothic Book"/>
                <a:cs typeface="Franklin Gothic Book"/>
              </a:rPr>
              <a:t>), unknown mass </a:t>
            </a:r>
            <a:r>
              <a:rPr lang="en-US" sz="2800" dirty="0" smtClean="0">
                <a:latin typeface="Franklin Gothic Book"/>
                <a:cs typeface="Franklin Gothic Book"/>
              </a:rPr>
              <a:t>hierarchy</a:t>
            </a:r>
          </a:p>
        </p:txBody>
      </p:sp>
      <p:sp>
        <p:nvSpPr>
          <p:cNvPr id="4" name="Date Placeholder 3"/>
          <p:cNvSpPr>
            <a:spLocks noGrp="1"/>
          </p:cNvSpPr>
          <p:nvPr>
            <p:ph type="dt" sz="half" idx="10"/>
          </p:nvPr>
        </p:nvSpPr>
        <p:spPr/>
        <p:txBody>
          <a:bodyPr/>
          <a:lstStyle/>
          <a:p>
            <a:pPr>
              <a:defRPr/>
            </a:pPr>
            <a:fld id="{90E7D299-C328-4D4B-98A7-73E54E7093C1}" type="datetime1">
              <a:rPr lang="en-US" smtClean="0"/>
              <a:t>8/3/17</a:t>
            </a:fld>
            <a:endParaRPr lang="en-US"/>
          </a:p>
        </p:txBody>
      </p:sp>
      <p:pic>
        <p:nvPicPr>
          <p:cNvPr id="6" name="Picture 5" descr="MassHierarch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26936" y="3329140"/>
            <a:ext cx="3438917" cy="3032241"/>
          </a:xfrm>
          <a:prstGeom prst="rect">
            <a:avLst/>
          </a:prstGeom>
        </p:spPr>
      </p:pic>
      <p:pic>
        <p:nvPicPr>
          <p:cNvPr id="7" name="Picture 6" descr="BetaDecay.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03578" y="1501973"/>
            <a:ext cx="2143163" cy="1457351"/>
          </a:xfrm>
          <a:prstGeom prst="rect">
            <a:avLst/>
          </a:prstGeom>
        </p:spPr>
      </p:pic>
      <p:pic>
        <p:nvPicPr>
          <p:cNvPr id="8" name="Picture 7" descr="mass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123" y="4583508"/>
            <a:ext cx="4054939" cy="1555271"/>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3767304380"/>
              </p:ext>
            </p:extLst>
          </p:nvPr>
        </p:nvGraphicFramePr>
        <p:xfrm>
          <a:off x="1598712" y="2487070"/>
          <a:ext cx="362374" cy="386532"/>
        </p:xfrm>
        <a:graphic>
          <a:graphicData uri="http://schemas.openxmlformats.org/presentationml/2006/ole">
            <mc:AlternateContent xmlns:mc="http://schemas.openxmlformats.org/markup-compatibility/2006">
              <mc:Choice xmlns:v="urn:schemas-microsoft-com:vml" Requires="v">
                <p:oleObj spid="_x0000_s2387" name="Equation" r:id="rId7" imgW="190500" imgH="203200" progId="Equation.3">
                  <p:embed/>
                </p:oleObj>
              </mc:Choice>
              <mc:Fallback>
                <p:oleObj name="Equation" r:id="rId7" imgW="190500" imgH="203200" progId="Equation.3">
                  <p:embed/>
                  <p:pic>
                    <p:nvPicPr>
                      <p:cNvPr id="0" name=""/>
                      <p:cNvPicPr/>
                      <p:nvPr/>
                    </p:nvPicPr>
                    <p:blipFill>
                      <a:blip r:embed="rId8"/>
                      <a:stretch>
                        <a:fillRect/>
                      </a:stretch>
                    </p:blipFill>
                    <p:spPr>
                      <a:xfrm>
                        <a:off x="1598712" y="2487070"/>
                        <a:ext cx="362374" cy="386532"/>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189885963"/>
              </p:ext>
            </p:extLst>
          </p:nvPr>
        </p:nvGraphicFramePr>
        <p:xfrm>
          <a:off x="2657390" y="2452117"/>
          <a:ext cx="448240" cy="448240"/>
        </p:xfrm>
        <a:graphic>
          <a:graphicData uri="http://schemas.openxmlformats.org/presentationml/2006/ole">
            <mc:AlternateContent xmlns:mc="http://schemas.openxmlformats.org/markup-compatibility/2006">
              <mc:Choice xmlns:v="urn:schemas-microsoft-com:vml" Requires="v">
                <p:oleObj spid="_x0000_s2388" name="Equation" r:id="rId9" imgW="304800" imgH="304800" progId="Equation.3">
                  <p:embed/>
                </p:oleObj>
              </mc:Choice>
              <mc:Fallback>
                <p:oleObj name="Equation" r:id="rId9" imgW="304800" imgH="304800" progId="Equation.3">
                  <p:embed/>
                  <p:pic>
                    <p:nvPicPr>
                      <p:cNvPr id="0" name=""/>
                      <p:cNvPicPr/>
                      <p:nvPr/>
                    </p:nvPicPr>
                    <p:blipFill>
                      <a:blip r:embed="rId10"/>
                      <a:stretch>
                        <a:fillRect/>
                      </a:stretch>
                    </p:blipFill>
                    <p:spPr>
                      <a:xfrm>
                        <a:off x="2657390" y="2452117"/>
                        <a:ext cx="448240" cy="448240"/>
                      </a:xfrm>
                      <a:prstGeom prst="rect">
                        <a:avLst/>
                      </a:prstGeom>
                    </p:spPr>
                  </p:pic>
                </p:oleObj>
              </mc:Fallback>
            </mc:AlternateContent>
          </a:graphicData>
        </a:graphic>
      </p:graphicFrame>
      <p:sp>
        <p:nvSpPr>
          <p:cNvPr id="11" name="Slide Number Placeholder 10"/>
          <p:cNvSpPr>
            <a:spLocks noGrp="1"/>
          </p:cNvSpPr>
          <p:nvPr>
            <p:ph type="sldNum" sz="quarter" idx="12"/>
          </p:nvPr>
        </p:nvSpPr>
        <p:spPr/>
        <p:txBody>
          <a:bodyPr/>
          <a:lstStyle/>
          <a:p>
            <a:pPr>
              <a:defRPr/>
            </a:pPr>
            <a:fld id="{A69DFFF7-9D80-8947-9405-CF6E9E218F4B}" type="slidenum">
              <a:rPr lang="en-US" smtClean="0"/>
              <a:pPr>
                <a:defRPr/>
              </a:pPr>
              <a:t>4</a:t>
            </a:fld>
            <a:endParaRPr lang="en-US" dirty="0"/>
          </a:p>
        </p:txBody>
      </p:sp>
    </p:spTree>
    <p:extLst>
      <p:ext uri="{BB962C8B-B14F-4D97-AF65-F5344CB8AC3E}">
        <p14:creationId xmlns:p14="http://schemas.microsoft.com/office/powerpoint/2010/main" val="38970089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Jspec_DS1to4_DCR_enr_20keV.png"/>
          <p:cNvPicPr>
            <a:picLocks noChangeAspect="1"/>
          </p:cNvPicPr>
          <p:nvPr/>
        </p:nvPicPr>
        <p:blipFill rotWithShape="1">
          <a:blip r:embed="rId3">
            <a:extLst>
              <a:ext uri="{28A0092B-C50C-407E-A947-70E740481C1C}">
                <a14:useLocalDpi xmlns:a14="http://schemas.microsoft.com/office/drawing/2010/main" val="0"/>
              </a:ext>
            </a:extLst>
          </a:blip>
          <a:srcRect r="6381"/>
          <a:stretch/>
        </p:blipFill>
        <p:spPr>
          <a:xfrm>
            <a:off x="3587082" y="1453680"/>
            <a:ext cx="5375263" cy="4129977"/>
          </a:xfrm>
          <a:prstGeom prst="rect">
            <a:avLst/>
          </a:prstGeom>
        </p:spPr>
      </p:pic>
      <p:sp>
        <p:nvSpPr>
          <p:cNvPr id="2" name="Title 1"/>
          <p:cNvSpPr>
            <a:spLocks noGrp="1"/>
          </p:cNvSpPr>
          <p:nvPr>
            <p:ph type="title"/>
          </p:nvPr>
        </p:nvSpPr>
        <p:spPr/>
        <p:txBody>
          <a:bodyPr/>
          <a:lstStyle/>
          <a:p>
            <a:r>
              <a:rPr lang="en-US" dirty="0" smtClean="0">
                <a:solidFill>
                  <a:srgbClr val="000090"/>
                </a:solidFill>
              </a:rPr>
              <a:t>DCR and Alpha Backgrounds</a:t>
            </a:r>
            <a:endParaRPr lang="en-US" dirty="0">
              <a:solidFill>
                <a:srgbClr val="000090"/>
              </a:solidFill>
            </a:endParaRPr>
          </a:p>
        </p:txBody>
      </p:sp>
      <p:sp>
        <p:nvSpPr>
          <p:cNvPr id="4" name="Date Placeholder 3"/>
          <p:cNvSpPr>
            <a:spLocks noGrp="1"/>
          </p:cNvSpPr>
          <p:nvPr>
            <p:ph type="dt" sz="half" idx="10"/>
          </p:nvPr>
        </p:nvSpPr>
        <p:spPr/>
        <p:txBody>
          <a:bodyPr/>
          <a:lstStyle/>
          <a:p>
            <a:pPr>
              <a:defRPr/>
            </a:pPr>
            <a:fld id="{63885B48-5DE7-8044-8DCB-8660BCDED751}" type="datetime1">
              <a:rPr lang="en-US" smtClean="0"/>
              <a:t>8/3/17</a:t>
            </a:fld>
            <a:endParaRPr lang="en-US"/>
          </a:p>
        </p:txBody>
      </p:sp>
      <p:sp>
        <p:nvSpPr>
          <p:cNvPr id="11" name="TextBox 10"/>
          <p:cNvSpPr txBox="1"/>
          <p:nvPr/>
        </p:nvSpPr>
        <p:spPr>
          <a:xfrm>
            <a:off x="3563373" y="1513857"/>
            <a:ext cx="5514489" cy="369332"/>
          </a:xfrm>
          <a:prstGeom prst="rect">
            <a:avLst/>
          </a:prstGeom>
          <a:noFill/>
        </p:spPr>
        <p:txBody>
          <a:bodyPr wrap="square" rtlCol="0">
            <a:spAutoFit/>
          </a:bodyPr>
          <a:lstStyle/>
          <a:p>
            <a:pPr algn="ctr"/>
            <a:r>
              <a:rPr lang="en-US" dirty="0" smtClean="0"/>
              <a:t>MJD Preliminary Spectrum, Enriched Detectors</a:t>
            </a:r>
            <a:endParaRPr lang="en-US" dirty="0"/>
          </a:p>
        </p:txBody>
      </p:sp>
      <p:sp>
        <p:nvSpPr>
          <p:cNvPr id="17" name="Content Placeholder 16"/>
          <p:cNvSpPr>
            <a:spLocks noGrp="1"/>
          </p:cNvSpPr>
          <p:nvPr>
            <p:ph idx="1"/>
          </p:nvPr>
        </p:nvSpPr>
        <p:spPr>
          <a:xfrm>
            <a:off x="329249" y="1351685"/>
            <a:ext cx="3257833" cy="4225613"/>
          </a:xfrm>
        </p:spPr>
        <p:txBody>
          <a:bodyPr/>
          <a:lstStyle/>
          <a:p>
            <a:r>
              <a:rPr lang="en-US" sz="2000" dirty="0" smtClean="0">
                <a:latin typeface="Franklin Gothic Book"/>
                <a:cs typeface="Franklin Gothic Book"/>
              </a:rPr>
              <a:t>DCR reduces ROI background rate by a factor of 31</a:t>
            </a:r>
          </a:p>
          <a:p>
            <a:r>
              <a:rPr lang="en-US" sz="2000" dirty="0" smtClean="0">
                <a:latin typeface="Franklin Gothic Book"/>
                <a:cs typeface="Franklin Gothic Book"/>
              </a:rPr>
              <a:t>After cut, ROI backgrounds are within uncertainty of 3 counts/ROI/t/y</a:t>
            </a:r>
          </a:p>
          <a:p>
            <a:r>
              <a:rPr lang="en-US" sz="2000" dirty="0" smtClean="0">
                <a:latin typeface="Franklin Gothic Book"/>
                <a:cs typeface="Franklin Gothic Book"/>
              </a:rPr>
              <a:t>At current exposure, improves 0</a:t>
            </a:r>
            <a:r>
              <a:rPr lang="el-GR" sz="2000" dirty="0" smtClean="0">
                <a:latin typeface="Franklin Gothic Book"/>
                <a:cs typeface="Franklin Gothic Book"/>
              </a:rPr>
              <a:t>νββ </a:t>
            </a:r>
            <a:r>
              <a:rPr lang="en-US" sz="2000" dirty="0" smtClean="0">
                <a:latin typeface="Franklin Gothic Book"/>
                <a:cs typeface="Franklin Gothic Book"/>
              </a:rPr>
              <a:t>limit by </a:t>
            </a:r>
            <a:r>
              <a:rPr lang="en-US" sz="2000" dirty="0" smtClean="0">
                <a:latin typeface="Franklin Gothic Book"/>
                <a:cs typeface="Franklin Gothic Book"/>
              </a:rPr>
              <a:t>24% </a:t>
            </a:r>
          </a:p>
          <a:p>
            <a:r>
              <a:rPr lang="en-US" sz="2000" dirty="0" smtClean="0">
                <a:latin typeface="Franklin Gothic Book"/>
                <a:cs typeface="Franklin Gothic Book"/>
              </a:rPr>
              <a:t>After 5 years of running, improves sensitivity by a factor of 3 </a:t>
            </a:r>
            <a:endParaRPr lang="en-US" sz="2000" dirty="0" smtClean="0">
              <a:latin typeface="Franklin Gothic Book"/>
              <a:cs typeface="Franklin Gothic Book"/>
            </a:endParaRPr>
          </a:p>
          <a:p>
            <a:pPr lvl="1">
              <a:buFont typeface="Wingdings" charset="2"/>
              <a:buChar char="Ø"/>
            </a:pPr>
            <a:r>
              <a:rPr lang="en-US" sz="1600" dirty="0" smtClean="0">
                <a:latin typeface="Franklin Gothic Book"/>
                <a:cs typeface="Franklin Gothic Book"/>
              </a:rPr>
              <a:t>Corresponds to </a:t>
            </a:r>
            <a:r>
              <a:rPr lang="en-US" sz="1600" dirty="0" smtClean="0">
                <a:latin typeface="Franklin Gothic Book"/>
                <a:cs typeface="Franklin Gothic Book"/>
              </a:rPr>
              <a:t>$8.5m</a:t>
            </a:r>
            <a:r>
              <a:rPr lang="en-US" sz="1600" dirty="0" smtClean="0">
                <a:latin typeface="Franklin Gothic Book"/>
                <a:cs typeface="Franklin Gothic Book"/>
              </a:rPr>
              <a:t>-worth more </a:t>
            </a:r>
            <a:r>
              <a:rPr lang="en-US" sz="1600" baseline="30000" dirty="0" smtClean="0">
                <a:latin typeface="Franklin Gothic Book"/>
                <a:cs typeface="Franklin Gothic Book"/>
              </a:rPr>
              <a:t>76</a:t>
            </a:r>
            <a:r>
              <a:rPr lang="en-US" sz="1600" dirty="0" smtClean="0">
                <a:latin typeface="Franklin Gothic Book"/>
                <a:cs typeface="Franklin Gothic Book"/>
              </a:rPr>
              <a:t>Ge</a:t>
            </a:r>
            <a:endParaRPr lang="en-US" sz="1600" dirty="0">
              <a:latin typeface="Franklin Gothic Book"/>
              <a:cs typeface="Franklin Gothic Book"/>
            </a:endParaRPr>
          </a:p>
        </p:txBody>
      </p:sp>
      <p:cxnSp>
        <p:nvCxnSpPr>
          <p:cNvPr id="18" name="Straight Connector 17"/>
          <p:cNvCxnSpPr/>
          <p:nvPr/>
        </p:nvCxnSpPr>
        <p:spPr>
          <a:xfrm>
            <a:off x="6267481" y="2219211"/>
            <a:ext cx="517391" cy="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867187" y="2031083"/>
            <a:ext cx="1681520" cy="461665"/>
          </a:xfrm>
          <a:prstGeom prst="rect">
            <a:avLst/>
          </a:prstGeom>
          <a:noFill/>
        </p:spPr>
        <p:txBody>
          <a:bodyPr wrap="square" rtlCol="0">
            <a:spAutoFit/>
          </a:bodyPr>
          <a:lstStyle/>
          <a:p>
            <a:r>
              <a:rPr lang="en-US" sz="1200" dirty="0" smtClean="0">
                <a:latin typeface="Franklin Gothic Book"/>
                <a:cs typeface="Franklin Gothic Book"/>
              </a:rPr>
              <a:t>With data cleaning, </a:t>
            </a:r>
            <a:r>
              <a:rPr lang="en-US" sz="1200" dirty="0" err="1" smtClean="0">
                <a:latin typeface="Franklin Gothic Book"/>
                <a:cs typeface="Franklin Gothic Book"/>
              </a:rPr>
              <a:t>muon</a:t>
            </a:r>
            <a:r>
              <a:rPr lang="en-US" sz="1200" dirty="0" smtClean="0">
                <a:latin typeface="Franklin Gothic Book"/>
                <a:cs typeface="Franklin Gothic Book"/>
              </a:rPr>
              <a:t>, and </a:t>
            </a:r>
            <a:r>
              <a:rPr lang="en-US" sz="1200" dirty="0" err="1" smtClean="0">
                <a:latin typeface="Franklin Gothic Book"/>
                <a:cs typeface="Franklin Gothic Book"/>
              </a:rPr>
              <a:t>mult</a:t>
            </a:r>
            <a:r>
              <a:rPr lang="en-US" sz="1200" dirty="0" smtClean="0">
                <a:latin typeface="Franklin Gothic Book"/>
                <a:cs typeface="Franklin Gothic Book"/>
              </a:rPr>
              <a:t>. cuts</a:t>
            </a:r>
            <a:endParaRPr lang="en-US" sz="1200" dirty="0">
              <a:latin typeface="Franklin Gothic Book"/>
              <a:cs typeface="Franklin Gothic Book"/>
            </a:endParaRPr>
          </a:p>
        </p:txBody>
      </p:sp>
      <p:cxnSp>
        <p:nvCxnSpPr>
          <p:cNvPr id="20" name="Straight Connector 19"/>
          <p:cNvCxnSpPr/>
          <p:nvPr/>
        </p:nvCxnSpPr>
        <p:spPr>
          <a:xfrm>
            <a:off x="6278306" y="2774483"/>
            <a:ext cx="517391" cy="0"/>
          </a:xfrm>
          <a:prstGeom prst="line">
            <a:avLst/>
          </a:prstGeom>
          <a:ln w="38100" cmpd="sng">
            <a:solidFill>
              <a:srgbClr val="0000FF"/>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78012" y="2633387"/>
            <a:ext cx="1681520" cy="276999"/>
          </a:xfrm>
          <a:prstGeom prst="rect">
            <a:avLst/>
          </a:prstGeom>
          <a:noFill/>
        </p:spPr>
        <p:txBody>
          <a:bodyPr wrap="square" rtlCol="0">
            <a:spAutoFit/>
          </a:bodyPr>
          <a:lstStyle/>
          <a:p>
            <a:r>
              <a:rPr lang="en-US" sz="1200" dirty="0" smtClean="0">
                <a:latin typeface="Franklin Gothic Book"/>
                <a:cs typeface="Franklin Gothic Book"/>
              </a:rPr>
              <a:t>+ MSE rejection</a:t>
            </a:r>
            <a:endParaRPr lang="en-US" sz="1200" dirty="0">
              <a:latin typeface="Franklin Gothic Book"/>
              <a:cs typeface="Franklin Gothic Book"/>
            </a:endParaRPr>
          </a:p>
        </p:txBody>
      </p:sp>
      <p:cxnSp>
        <p:nvCxnSpPr>
          <p:cNvPr id="22" name="Straight Connector 21"/>
          <p:cNvCxnSpPr/>
          <p:nvPr/>
        </p:nvCxnSpPr>
        <p:spPr>
          <a:xfrm>
            <a:off x="6278306" y="3191205"/>
            <a:ext cx="517391"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878012" y="3050109"/>
            <a:ext cx="1681520" cy="276999"/>
          </a:xfrm>
          <a:prstGeom prst="rect">
            <a:avLst/>
          </a:prstGeom>
          <a:noFill/>
        </p:spPr>
        <p:txBody>
          <a:bodyPr wrap="square" rtlCol="0">
            <a:spAutoFit/>
          </a:bodyPr>
          <a:lstStyle/>
          <a:p>
            <a:r>
              <a:rPr lang="en-US" sz="1200" dirty="0" smtClean="0">
                <a:latin typeface="Franklin Gothic Book"/>
                <a:cs typeface="Franklin Gothic Book"/>
              </a:rPr>
              <a:t>+ </a:t>
            </a:r>
            <a:r>
              <a:rPr lang="el-GR" sz="1200" dirty="0" smtClean="0">
                <a:latin typeface="Franklin Gothic Book"/>
                <a:cs typeface="Franklin Gothic Book"/>
              </a:rPr>
              <a:t>α </a:t>
            </a:r>
            <a:r>
              <a:rPr lang="en-US" sz="1200" dirty="0" smtClean="0">
                <a:latin typeface="Franklin Gothic Book"/>
                <a:cs typeface="Franklin Gothic Book"/>
              </a:rPr>
              <a:t>rejection</a:t>
            </a:r>
            <a:endParaRPr lang="en-US" sz="1200" dirty="0">
              <a:latin typeface="Franklin Gothic Book"/>
              <a:cs typeface="Franklin Gothic Book"/>
            </a:endParaRPr>
          </a:p>
        </p:txBody>
      </p:sp>
      <p:sp>
        <p:nvSpPr>
          <p:cNvPr id="10" name="Slide Number Placeholder 9"/>
          <p:cNvSpPr>
            <a:spLocks noGrp="1"/>
          </p:cNvSpPr>
          <p:nvPr>
            <p:ph type="sldNum" sz="quarter" idx="12"/>
          </p:nvPr>
        </p:nvSpPr>
        <p:spPr/>
        <p:txBody>
          <a:bodyPr/>
          <a:lstStyle/>
          <a:p>
            <a:pPr>
              <a:defRPr/>
            </a:pPr>
            <a:fld id="{A69DFFF7-9D80-8947-9405-CF6E9E218F4B}" type="slidenum">
              <a:rPr lang="en-US" smtClean="0"/>
              <a:pPr>
                <a:defRPr/>
              </a:pPr>
              <a:t>40</a:t>
            </a:fld>
            <a:endParaRPr lang="en-US" dirty="0"/>
          </a:p>
        </p:txBody>
      </p:sp>
    </p:spTree>
    <p:extLst>
      <p:ext uri="{BB962C8B-B14F-4D97-AF65-F5344CB8AC3E}">
        <p14:creationId xmlns:p14="http://schemas.microsoft.com/office/powerpoint/2010/main" val="36566300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vRf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33" y="2406234"/>
            <a:ext cx="3079818" cy="2215307"/>
          </a:xfrm>
          <a:prstGeom prst="rect">
            <a:avLst/>
          </a:prstGeom>
        </p:spPr>
      </p:pic>
      <p:sp>
        <p:nvSpPr>
          <p:cNvPr id="2" name="Title 1"/>
          <p:cNvSpPr>
            <a:spLocks noGrp="1"/>
          </p:cNvSpPr>
          <p:nvPr>
            <p:ph type="title"/>
          </p:nvPr>
        </p:nvSpPr>
        <p:spPr/>
        <p:txBody>
          <a:bodyPr/>
          <a:lstStyle/>
          <a:p>
            <a:r>
              <a:rPr lang="en-US" dirty="0" smtClean="0">
                <a:solidFill>
                  <a:srgbClr val="000090"/>
                </a:solidFill>
              </a:rPr>
              <a:t>Pin-point Background Modeling</a:t>
            </a:r>
            <a:endParaRPr lang="en-US" dirty="0">
              <a:solidFill>
                <a:srgbClr val="000090"/>
              </a:solidFill>
            </a:endParaRPr>
          </a:p>
        </p:txBody>
      </p:sp>
      <p:sp>
        <p:nvSpPr>
          <p:cNvPr id="3" name="Content Placeholder 2"/>
          <p:cNvSpPr>
            <a:spLocks noGrp="1"/>
          </p:cNvSpPr>
          <p:nvPr>
            <p:ph idx="1"/>
          </p:nvPr>
        </p:nvSpPr>
        <p:spPr>
          <a:xfrm>
            <a:off x="457200" y="1385464"/>
            <a:ext cx="8229600" cy="1186122"/>
          </a:xfrm>
        </p:spPr>
        <p:txBody>
          <a:bodyPr/>
          <a:lstStyle/>
          <a:p>
            <a:r>
              <a:rPr lang="en-US" dirty="0" smtClean="0">
                <a:latin typeface="Franklin Gothic Book"/>
                <a:cs typeface="Franklin Gothic Book"/>
              </a:rPr>
              <a:t>Using TUBE </a:t>
            </a:r>
            <a:r>
              <a:rPr lang="el-GR" dirty="0" smtClean="0">
                <a:latin typeface="Franklin Gothic Book"/>
                <a:cs typeface="Franklin Gothic Book"/>
              </a:rPr>
              <a:t>α</a:t>
            </a:r>
            <a:r>
              <a:rPr lang="en-US" dirty="0" smtClean="0">
                <a:latin typeface="Franklin Gothic Book"/>
                <a:cs typeface="Franklin Gothic Book"/>
              </a:rPr>
              <a:t> spectrum,</a:t>
            </a:r>
            <a:r>
              <a:rPr lang="en-US" dirty="0">
                <a:latin typeface="Franklin Gothic Book"/>
                <a:cs typeface="Franklin Gothic Book"/>
              </a:rPr>
              <a:t> </a:t>
            </a:r>
            <a:r>
              <a:rPr lang="en-US" dirty="0" smtClean="0">
                <a:latin typeface="Franklin Gothic Book"/>
                <a:cs typeface="Franklin Gothic Book"/>
              </a:rPr>
              <a:t>distinguish between background sources</a:t>
            </a:r>
          </a:p>
        </p:txBody>
      </p:sp>
      <p:sp>
        <p:nvSpPr>
          <p:cNvPr id="4" name="Date Placeholder 3"/>
          <p:cNvSpPr>
            <a:spLocks noGrp="1"/>
          </p:cNvSpPr>
          <p:nvPr>
            <p:ph type="dt" sz="half" idx="10"/>
          </p:nvPr>
        </p:nvSpPr>
        <p:spPr/>
        <p:txBody>
          <a:bodyPr/>
          <a:lstStyle/>
          <a:p>
            <a:pPr>
              <a:defRPr/>
            </a:pPr>
            <a:fld id="{EC97DB69-38CD-6E4D-B99E-7900084A4574}" type="datetime1">
              <a:rPr lang="en-US" smtClean="0"/>
              <a:t>8/3/17</a:t>
            </a:fld>
            <a:endParaRPr lang="en-US"/>
          </a:p>
        </p:txBody>
      </p:sp>
      <p:sp>
        <p:nvSpPr>
          <p:cNvPr id="7" name="Rectangle 6"/>
          <p:cNvSpPr/>
          <p:nvPr/>
        </p:nvSpPr>
        <p:spPr>
          <a:xfrm>
            <a:off x="3801660" y="3653886"/>
            <a:ext cx="1519440" cy="4191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p:cNvSpPr/>
          <p:nvPr/>
        </p:nvSpPr>
        <p:spPr>
          <a:xfrm>
            <a:off x="3801660" y="3653887"/>
            <a:ext cx="1519440" cy="123290"/>
          </a:xfrm>
          <a:prstGeom prst="rect">
            <a:avLst/>
          </a:prstGeom>
          <a:pattFill prst="ltDnDiag">
            <a:fgClr>
              <a:schemeClr val="accent4"/>
            </a:fgClr>
            <a:bgClr>
              <a:schemeClr val="accent4">
                <a:lumMod val="40000"/>
                <a:lumOff val="60000"/>
              </a:schemeClr>
            </a:bgClr>
          </a:patt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4" name="Straight Connector 13"/>
          <p:cNvCxnSpPr/>
          <p:nvPr/>
        </p:nvCxnSpPr>
        <p:spPr>
          <a:xfrm>
            <a:off x="4040690" y="2750023"/>
            <a:ext cx="631027" cy="1027154"/>
          </a:xfrm>
          <a:prstGeom prst="line">
            <a:avLst/>
          </a:prstGeom>
          <a:ln w="38100" cmpd="sng"/>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3704841" y="3075407"/>
            <a:ext cx="966876" cy="701770"/>
          </a:xfrm>
          <a:prstGeom prst="line">
            <a:avLst/>
          </a:prstGeom>
          <a:ln w="38100" cmpd="sng"/>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4493302" y="3075407"/>
            <a:ext cx="533732" cy="369332"/>
          </a:xfrm>
          <a:prstGeom prst="rect">
            <a:avLst/>
          </a:prstGeom>
          <a:noFill/>
        </p:spPr>
        <p:txBody>
          <a:bodyPr wrap="none" rtlCol="0">
            <a:spAutoFit/>
          </a:bodyPr>
          <a:lstStyle/>
          <a:p>
            <a:r>
              <a:rPr lang="en-US" dirty="0" smtClean="0"/>
              <a:t>65°</a:t>
            </a:r>
            <a:endParaRPr lang="en-US" dirty="0"/>
          </a:p>
        </p:txBody>
      </p:sp>
      <p:sp>
        <p:nvSpPr>
          <p:cNvPr id="20" name="TextBox 19"/>
          <p:cNvSpPr txBox="1"/>
          <p:nvPr/>
        </p:nvSpPr>
        <p:spPr>
          <a:xfrm>
            <a:off x="3671229" y="3274059"/>
            <a:ext cx="313044" cy="369332"/>
          </a:xfrm>
          <a:prstGeom prst="rect">
            <a:avLst/>
          </a:prstGeom>
          <a:noFill/>
        </p:spPr>
        <p:txBody>
          <a:bodyPr wrap="none" rtlCol="0">
            <a:spAutoFit/>
          </a:bodyPr>
          <a:lstStyle/>
          <a:p>
            <a:r>
              <a:rPr lang="en-US" dirty="0" err="1" smtClean="0"/>
              <a:t>θ</a:t>
            </a:r>
            <a:endParaRPr lang="en-US" dirty="0"/>
          </a:p>
        </p:txBody>
      </p:sp>
      <p:sp>
        <p:nvSpPr>
          <p:cNvPr id="21" name="Cross 20"/>
          <p:cNvSpPr/>
          <p:nvPr/>
        </p:nvSpPr>
        <p:spPr>
          <a:xfrm>
            <a:off x="3222045" y="3369301"/>
            <a:ext cx="272877" cy="274089"/>
          </a:xfrm>
          <a:prstGeom prst="plus">
            <a:avLst>
              <a:gd name="adj" fmla="val 36367"/>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Cross 21"/>
          <p:cNvSpPr/>
          <p:nvPr/>
        </p:nvSpPr>
        <p:spPr>
          <a:xfrm>
            <a:off x="5483993" y="3393443"/>
            <a:ext cx="272877" cy="274089"/>
          </a:xfrm>
          <a:prstGeom prst="plus">
            <a:avLst>
              <a:gd name="adj" fmla="val 36367"/>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Can 22"/>
          <p:cNvSpPr/>
          <p:nvPr/>
        </p:nvSpPr>
        <p:spPr>
          <a:xfrm>
            <a:off x="6318150" y="3075407"/>
            <a:ext cx="2046577" cy="1081116"/>
          </a:xfrm>
          <a:prstGeom prst="can">
            <a:avLst>
              <a:gd name="adj" fmla="val 2985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5" name="Explosion 2 24"/>
          <p:cNvSpPr/>
          <p:nvPr/>
        </p:nvSpPr>
        <p:spPr>
          <a:xfrm>
            <a:off x="7094800" y="2382654"/>
            <a:ext cx="430306" cy="325385"/>
          </a:xfrm>
          <a:prstGeom prst="irregularSeal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7" name="Straight Connector 26"/>
          <p:cNvCxnSpPr/>
          <p:nvPr/>
        </p:nvCxnSpPr>
        <p:spPr>
          <a:xfrm flipH="1">
            <a:off x="6553200" y="2708039"/>
            <a:ext cx="541600" cy="56602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8" name="Straight Connector 27"/>
          <p:cNvCxnSpPr/>
          <p:nvPr/>
        </p:nvCxnSpPr>
        <p:spPr>
          <a:xfrm flipH="1">
            <a:off x="6937370" y="2750023"/>
            <a:ext cx="309830" cy="524036"/>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32" name="Straight Connector 31"/>
          <p:cNvCxnSpPr/>
          <p:nvPr/>
        </p:nvCxnSpPr>
        <p:spPr>
          <a:xfrm>
            <a:off x="7320670" y="2771792"/>
            <a:ext cx="0" cy="502267"/>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35" name="Straight Connector 34"/>
          <p:cNvCxnSpPr/>
          <p:nvPr/>
        </p:nvCxnSpPr>
        <p:spPr>
          <a:xfrm>
            <a:off x="7441143" y="2750023"/>
            <a:ext cx="314858" cy="524036"/>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38" name="Straight Connector 37"/>
          <p:cNvCxnSpPr/>
          <p:nvPr/>
        </p:nvCxnSpPr>
        <p:spPr>
          <a:xfrm>
            <a:off x="7525106" y="2708039"/>
            <a:ext cx="566744" cy="451338"/>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42" name="TextBox 41"/>
          <p:cNvSpPr txBox="1"/>
          <p:nvPr/>
        </p:nvSpPr>
        <p:spPr>
          <a:xfrm>
            <a:off x="7210240" y="4439924"/>
            <a:ext cx="587736" cy="369332"/>
          </a:xfrm>
          <a:prstGeom prst="rect">
            <a:avLst/>
          </a:prstGeom>
          <a:noFill/>
        </p:spPr>
        <p:txBody>
          <a:bodyPr wrap="square" rtlCol="0">
            <a:spAutoFit/>
          </a:bodyPr>
          <a:lstStyle/>
          <a:p>
            <a:r>
              <a:rPr lang="en-US" dirty="0" smtClean="0"/>
              <a:t>or</a:t>
            </a:r>
            <a:endParaRPr lang="en-US" dirty="0"/>
          </a:p>
        </p:txBody>
      </p:sp>
      <p:sp>
        <p:nvSpPr>
          <p:cNvPr id="43" name="Can 42"/>
          <p:cNvSpPr/>
          <p:nvPr/>
        </p:nvSpPr>
        <p:spPr>
          <a:xfrm>
            <a:off x="6423544" y="5275234"/>
            <a:ext cx="2046577" cy="1081116"/>
          </a:xfrm>
          <a:prstGeom prst="can">
            <a:avLst>
              <a:gd name="adj" fmla="val 2985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4" name="Oval 43"/>
          <p:cNvSpPr/>
          <p:nvPr/>
        </p:nvSpPr>
        <p:spPr>
          <a:xfrm>
            <a:off x="6423544" y="5275234"/>
            <a:ext cx="2046577" cy="3087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Up-Down Arrow 44"/>
          <p:cNvSpPr/>
          <p:nvPr/>
        </p:nvSpPr>
        <p:spPr>
          <a:xfrm>
            <a:off x="7745501" y="2193718"/>
            <a:ext cx="293874" cy="48282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839620" y="4765314"/>
            <a:ext cx="4481479" cy="1477328"/>
          </a:xfrm>
          <a:prstGeom prst="rect">
            <a:avLst/>
          </a:prstGeom>
          <a:noFill/>
        </p:spPr>
        <p:txBody>
          <a:bodyPr wrap="square" rtlCol="0">
            <a:spAutoFit/>
          </a:bodyPr>
          <a:lstStyle/>
          <a:p>
            <a:pPr marL="285750" indent="-285750">
              <a:buFont typeface="Arial"/>
              <a:buChar char="•"/>
            </a:pPr>
            <a:r>
              <a:rPr lang="en-US" dirty="0" smtClean="0"/>
              <a:t>Completely analytic, for now</a:t>
            </a:r>
          </a:p>
          <a:p>
            <a:r>
              <a:rPr lang="en-US" dirty="0" smtClean="0"/>
              <a:t>A few caveats:</a:t>
            </a:r>
          </a:p>
          <a:p>
            <a:pPr marL="285750" indent="-285750">
              <a:buFont typeface="Arial"/>
              <a:buChar char="•"/>
            </a:pPr>
            <a:r>
              <a:rPr lang="en-US" dirty="0" smtClean="0"/>
              <a:t>rescale energies (</a:t>
            </a:r>
            <a:r>
              <a:rPr lang="en-US" baseline="30000" dirty="0" smtClean="0"/>
              <a:t>210</a:t>
            </a:r>
            <a:r>
              <a:rPr lang="en-US" dirty="0" smtClean="0"/>
              <a:t>Po, not </a:t>
            </a:r>
            <a:r>
              <a:rPr lang="en-US" baseline="30000" dirty="0" smtClean="0"/>
              <a:t>241</a:t>
            </a:r>
            <a:r>
              <a:rPr lang="en-US" dirty="0" smtClean="0"/>
              <a:t>Am)</a:t>
            </a:r>
          </a:p>
          <a:p>
            <a:pPr marL="285750" indent="-285750">
              <a:buFont typeface="Arial"/>
              <a:buChar char="•"/>
            </a:pPr>
            <a:r>
              <a:rPr lang="en-US" dirty="0" smtClean="0"/>
              <a:t>p+ deadness fraction</a:t>
            </a:r>
          </a:p>
          <a:p>
            <a:pPr marL="285750" indent="-285750">
              <a:buFont typeface="Arial"/>
              <a:buChar char="•"/>
            </a:pPr>
            <a:r>
              <a:rPr lang="en-US" dirty="0" smtClean="0"/>
              <a:t>p+ </a:t>
            </a:r>
            <a:r>
              <a:rPr lang="el-GR" dirty="0" smtClean="0"/>
              <a:t>α</a:t>
            </a:r>
            <a:r>
              <a:rPr lang="en-US" dirty="0" smtClean="0"/>
              <a:t> peak shape</a:t>
            </a:r>
            <a:endParaRPr lang="en-US" dirty="0"/>
          </a:p>
        </p:txBody>
      </p:sp>
      <p:sp>
        <p:nvSpPr>
          <p:cNvPr id="9" name="Slide Number Placeholder 8"/>
          <p:cNvSpPr>
            <a:spLocks noGrp="1"/>
          </p:cNvSpPr>
          <p:nvPr>
            <p:ph type="sldNum" sz="quarter" idx="12"/>
          </p:nvPr>
        </p:nvSpPr>
        <p:spPr/>
        <p:txBody>
          <a:bodyPr/>
          <a:lstStyle/>
          <a:p>
            <a:pPr>
              <a:defRPr/>
            </a:pPr>
            <a:fld id="{A69DFFF7-9D80-8947-9405-CF6E9E218F4B}" type="slidenum">
              <a:rPr lang="en-US" smtClean="0"/>
              <a:pPr>
                <a:defRPr/>
              </a:pPr>
              <a:t>41</a:t>
            </a:fld>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2078461109"/>
              </p:ext>
            </p:extLst>
          </p:nvPr>
        </p:nvGraphicFramePr>
        <p:xfrm>
          <a:off x="748092" y="2811325"/>
          <a:ext cx="1245552" cy="489324"/>
        </p:xfrm>
        <a:graphic>
          <a:graphicData uri="http://schemas.openxmlformats.org/presentationml/2006/ole">
            <mc:AlternateContent xmlns:mc="http://schemas.openxmlformats.org/markup-compatibility/2006">
              <mc:Choice xmlns:v="urn:schemas-microsoft-com:vml" Requires="v">
                <p:oleObj spid="_x0000_s13338" name="Equation" r:id="rId4" imgW="711200" imgH="279400" progId="Equation.3">
                  <p:embed/>
                </p:oleObj>
              </mc:Choice>
              <mc:Fallback>
                <p:oleObj name="Equation" r:id="rId4" imgW="711200" imgH="279400" progId="Equation.3">
                  <p:embed/>
                  <p:pic>
                    <p:nvPicPr>
                      <p:cNvPr id="0" name=""/>
                      <p:cNvPicPr/>
                      <p:nvPr/>
                    </p:nvPicPr>
                    <p:blipFill>
                      <a:blip r:embed="rId5"/>
                      <a:stretch>
                        <a:fillRect/>
                      </a:stretch>
                    </p:blipFill>
                    <p:spPr>
                      <a:xfrm>
                        <a:off x="748092" y="2811325"/>
                        <a:ext cx="1245552" cy="489324"/>
                      </a:xfrm>
                      <a:prstGeom prst="rect">
                        <a:avLst/>
                      </a:prstGeom>
                    </p:spPr>
                  </p:pic>
                </p:oleObj>
              </mc:Fallback>
            </mc:AlternateContent>
          </a:graphicData>
        </a:graphic>
      </p:graphicFrame>
    </p:spTree>
    <p:extLst>
      <p:ext uri="{BB962C8B-B14F-4D97-AF65-F5344CB8AC3E}">
        <p14:creationId xmlns:p14="http://schemas.microsoft.com/office/powerpoint/2010/main" val="27112183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Testing Two Models</a:t>
            </a:r>
            <a:endParaRPr lang="en-US" dirty="0">
              <a:solidFill>
                <a:srgbClr val="000090"/>
              </a:solidFill>
            </a:endParaRPr>
          </a:p>
        </p:txBody>
      </p:sp>
      <p:sp>
        <p:nvSpPr>
          <p:cNvPr id="4" name="Date Placeholder 3"/>
          <p:cNvSpPr>
            <a:spLocks noGrp="1"/>
          </p:cNvSpPr>
          <p:nvPr>
            <p:ph type="dt" sz="half" idx="10"/>
          </p:nvPr>
        </p:nvSpPr>
        <p:spPr/>
        <p:txBody>
          <a:bodyPr/>
          <a:lstStyle/>
          <a:p>
            <a:pPr>
              <a:defRPr/>
            </a:pPr>
            <a:fld id="{57F8AF6A-D7BB-2C4F-AFB2-328AFEB0E0A6}" type="datetime1">
              <a:rPr lang="en-US" smtClean="0"/>
              <a:t>8/3/17</a:t>
            </a:fld>
            <a:endParaRPr lang="en-US"/>
          </a:p>
        </p:txBody>
      </p:sp>
      <p:pic>
        <p:nvPicPr>
          <p:cNvPr id="6" name="Picture 5" descr="Screen Shot 2017-07-13 at 12.26.12 PM.png"/>
          <p:cNvPicPr>
            <a:picLocks noChangeAspect="1"/>
          </p:cNvPicPr>
          <p:nvPr/>
        </p:nvPicPr>
        <p:blipFill rotWithShape="1">
          <a:blip r:embed="rId2">
            <a:extLst>
              <a:ext uri="{28A0092B-C50C-407E-A947-70E740481C1C}">
                <a14:useLocalDpi xmlns:a14="http://schemas.microsoft.com/office/drawing/2010/main" val="0"/>
              </a:ext>
            </a:extLst>
          </a:blip>
          <a:srcRect l="1869" t="4524"/>
          <a:stretch/>
        </p:blipFill>
        <p:spPr>
          <a:xfrm>
            <a:off x="262275" y="780631"/>
            <a:ext cx="3994442" cy="2637188"/>
          </a:xfrm>
          <a:prstGeom prst="rect">
            <a:avLst/>
          </a:prstGeom>
        </p:spPr>
      </p:pic>
      <p:sp>
        <p:nvSpPr>
          <p:cNvPr id="7" name="TextBox 6"/>
          <p:cNvSpPr txBox="1"/>
          <p:nvPr/>
        </p:nvSpPr>
        <p:spPr>
          <a:xfrm>
            <a:off x="800200" y="550061"/>
            <a:ext cx="3148579" cy="369332"/>
          </a:xfrm>
          <a:prstGeom prst="rect">
            <a:avLst/>
          </a:prstGeom>
          <a:noFill/>
        </p:spPr>
        <p:txBody>
          <a:bodyPr wrap="square" rtlCol="0">
            <a:spAutoFit/>
          </a:bodyPr>
          <a:lstStyle/>
          <a:p>
            <a:r>
              <a:rPr lang="en-US" dirty="0" smtClean="0"/>
              <a:t>Constant Across Surface</a:t>
            </a:r>
            <a:endParaRPr lang="en-US" dirty="0"/>
          </a:p>
        </p:txBody>
      </p:sp>
      <p:sp>
        <p:nvSpPr>
          <p:cNvPr id="8" name="Content Placeholder 2"/>
          <p:cNvSpPr txBox="1">
            <a:spLocks/>
          </p:cNvSpPr>
          <p:nvPr/>
        </p:nvSpPr>
        <p:spPr bwMode="auto">
          <a:xfrm>
            <a:off x="4421233" y="1384708"/>
            <a:ext cx="3925269" cy="174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Franklin Gothic Book"/>
                <a:cs typeface="Franklin Gothic Book"/>
              </a:rPr>
              <a:t>Can immediately discard constant model</a:t>
            </a:r>
          </a:p>
          <a:p>
            <a:endParaRPr lang="en-US" dirty="0">
              <a:latin typeface="Franklin Gothic Book"/>
              <a:cs typeface="Franklin Gothic Book"/>
            </a:endParaRPr>
          </a:p>
        </p:txBody>
      </p:sp>
      <p:pic>
        <p:nvPicPr>
          <p:cNvPr id="9" name="Picture 8" descr="gifsmos-4.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112" y="3379615"/>
            <a:ext cx="5743223" cy="2871612"/>
          </a:xfrm>
          <a:prstGeom prst="rect">
            <a:avLst/>
          </a:prstGeom>
        </p:spPr>
      </p:pic>
      <p:cxnSp>
        <p:nvCxnSpPr>
          <p:cNvPr id="10" name="Straight Connector 9"/>
          <p:cNvCxnSpPr/>
          <p:nvPr/>
        </p:nvCxnSpPr>
        <p:spPr>
          <a:xfrm>
            <a:off x="1505240" y="1118819"/>
            <a:ext cx="524764" cy="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533462" y="1602432"/>
            <a:ext cx="524764" cy="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068015" y="961726"/>
            <a:ext cx="1957794" cy="830997"/>
          </a:xfrm>
          <a:prstGeom prst="rect">
            <a:avLst/>
          </a:prstGeom>
          <a:noFill/>
        </p:spPr>
        <p:txBody>
          <a:bodyPr wrap="square" rtlCol="0">
            <a:spAutoFit/>
          </a:bodyPr>
          <a:lstStyle/>
          <a:p>
            <a:r>
              <a:rPr lang="en-US" sz="1600" dirty="0" smtClean="0"/>
              <a:t>MJD </a:t>
            </a:r>
            <a:r>
              <a:rPr lang="en-US" sz="1600" dirty="0" err="1" smtClean="0"/>
              <a:t>enr</a:t>
            </a:r>
            <a:r>
              <a:rPr lang="en-US" sz="1600" dirty="0" smtClean="0"/>
              <a:t>. data</a:t>
            </a:r>
          </a:p>
          <a:p>
            <a:endParaRPr lang="en-US" sz="1600" dirty="0"/>
          </a:p>
          <a:p>
            <a:r>
              <a:rPr lang="en-US" sz="1600" dirty="0" smtClean="0"/>
              <a:t>Projected </a:t>
            </a:r>
            <a:r>
              <a:rPr lang="el-GR" sz="1600" dirty="0" smtClean="0"/>
              <a:t>α</a:t>
            </a:r>
            <a:r>
              <a:rPr lang="en-US" sz="1600" dirty="0" smtClean="0"/>
              <a:t> spec. </a:t>
            </a:r>
            <a:endParaRPr lang="en-US" sz="1600" dirty="0"/>
          </a:p>
        </p:txBody>
      </p:sp>
      <p:sp>
        <p:nvSpPr>
          <p:cNvPr id="13" name="TextBox 12"/>
          <p:cNvSpPr txBox="1"/>
          <p:nvPr/>
        </p:nvSpPr>
        <p:spPr>
          <a:xfrm>
            <a:off x="3125710" y="3433713"/>
            <a:ext cx="3148579" cy="369332"/>
          </a:xfrm>
          <a:prstGeom prst="rect">
            <a:avLst/>
          </a:prstGeom>
          <a:noFill/>
        </p:spPr>
        <p:txBody>
          <a:bodyPr wrap="square" rtlCol="0">
            <a:spAutoFit/>
          </a:bodyPr>
          <a:lstStyle/>
          <a:p>
            <a:r>
              <a:rPr lang="en-US" dirty="0" smtClean="0"/>
              <a:t>Point Source Above Surface</a:t>
            </a:r>
            <a:endParaRPr lang="en-US" dirty="0"/>
          </a:p>
        </p:txBody>
      </p:sp>
      <p:sp>
        <p:nvSpPr>
          <p:cNvPr id="14" name="TextBox 13"/>
          <p:cNvSpPr txBox="1"/>
          <p:nvPr/>
        </p:nvSpPr>
        <p:spPr>
          <a:xfrm rot="16200000">
            <a:off x="1046050" y="4988455"/>
            <a:ext cx="1385376" cy="276999"/>
          </a:xfrm>
          <a:prstGeom prst="rect">
            <a:avLst/>
          </a:prstGeom>
          <a:noFill/>
        </p:spPr>
        <p:txBody>
          <a:bodyPr wrap="square" rtlCol="0">
            <a:spAutoFit/>
          </a:bodyPr>
          <a:lstStyle/>
          <a:p>
            <a:pPr algn="r"/>
            <a:r>
              <a:rPr lang="en-US" sz="1200" dirty="0" smtClean="0"/>
              <a:t>Counts (</a:t>
            </a:r>
            <a:r>
              <a:rPr lang="en-US" sz="1200" dirty="0" err="1" smtClean="0"/>
              <a:t>arb</a:t>
            </a:r>
            <a:r>
              <a:rPr lang="en-US" sz="1200" dirty="0" smtClean="0"/>
              <a:t>)</a:t>
            </a:r>
            <a:endParaRPr lang="en-US" sz="1200" dirty="0"/>
          </a:p>
        </p:txBody>
      </p:sp>
      <p:cxnSp>
        <p:nvCxnSpPr>
          <p:cNvPr id="15" name="Straight Connector 14"/>
          <p:cNvCxnSpPr/>
          <p:nvPr/>
        </p:nvCxnSpPr>
        <p:spPr>
          <a:xfrm flipV="1">
            <a:off x="1930871" y="4150663"/>
            <a:ext cx="0" cy="1759571"/>
          </a:xfrm>
          <a:prstGeom prst="line">
            <a:avLst/>
          </a:prstGeom>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6529681" y="4526929"/>
            <a:ext cx="1701535" cy="369332"/>
          </a:xfrm>
          <a:prstGeom prst="rect">
            <a:avLst/>
          </a:prstGeom>
          <a:noFill/>
        </p:spPr>
        <p:txBody>
          <a:bodyPr wrap="square" rtlCol="0">
            <a:spAutoFit/>
          </a:bodyPr>
          <a:lstStyle/>
          <a:p>
            <a:r>
              <a:rPr lang="en-US" dirty="0" smtClean="0">
                <a:solidFill>
                  <a:srgbClr val="000090"/>
                </a:solidFill>
              </a:rPr>
              <a:t>0 &lt; h &lt; 20 mm </a:t>
            </a:r>
            <a:endParaRPr lang="en-US" dirty="0">
              <a:solidFill>
                <a:srgbClr val="000090"/>
              </a:solidFill>
            </a:endParaRPr>
          </a:p>
        </p:txBody>
      </p:sp>
      <p:sp>
        <p:nvSpPr>
          <p:cNvPr id="18" name="Slide Number Placeholder 17"/>
          <p:cNvSpPr>
            <a:spLocks noGrp="1"/>
          </p:cNvSpPr>
          <p:nvPr>
            <p:ph type="sldNum" sz="quarter" idx="12"/>
          </p:nvPr>
        </p:nvSpPr>
        <p:spPr/>
        <p:txBody>
          <a:bodyPr/>
          <a:lstStyle/>
          <a:p>
            <a:pPr>
              <a:defRPr/>
            </a:pPr>
            <a:fld id="{A69DFFF7-9D80-8947-9405-CF6E9E218F4B}" type="slidenum">
              <a:rPr lang="en-US" smtClean="0"/>
              <a:pPr>
                <a:defRPr/>
              </a:pPr>
              <a:t>42</a:t>
            </a:fld>
            <a:endParaRPr lang="en-US" dirty="0"/>
          </a:p>
        </p:txBody>
      </p:sp>
    </p:spTree>
    <p:extLst>
      <p:ext uri="{BB962C8B-B14F-4D97-AF65-F5344CB8AC3E}">
        <p14:creationId xmlns:p14="http://schemas.microsoft.com/office/powerpoint/2010/main" val="24562570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Jfit.png"/>
          <p:cNvPicPr>
            <a:picLocks noChangeAspect="1"/>
          </p:cNvPicPr>
          <p:nvPr/>
        </p:nvPicPr>
        <p:blipFill rotWithShape="1">
          <a:blip r:embed="rId2">
            <a:extLst>
              <a:ext uri="{28A0092B-C50C-407E-A947-70E740481C1C}">
                <a14:useLocalDpi xmlns:a14="http://schemas.microsoft.com/office/drawing/2010/main" val="0"/>
              </a:ext>
            </a:extLst>
          </a:blip>
          <a:srcRect r="4642"/>
          <a:stretch/>
        </p:blipFill>
        <p:spPr>
          <a:xfrm>
            <a:off x="3650515" y="1962322"/>
            <a:ext cx="5353336" cy="3812306"/>
          </a:xfrm>
          <a:prstGeom prst="rect">
            <a:avLst/>
          </a:prstGeom>
        </p:spPr>
      </p:pic>
      <p:sp>
        <p:nvSpPr>
          <p:cNvPr id="2" name="Title 1"/>
          <p:cNvSpPr>
            <a:spLocks noGrp="1"/>
          </p:cNvSpPr>
          <p:nvPr>
            <p:ph type="title"/>
          </p:nvPr>
        </p:nvSpPr>
        <p:spPr/>
        <p:txBody>
          <a:bodyPr/>
          <a:lstStyle/>
          <a:p>
            <a:r>
              <a:rPr lang="en-US" dirty="0" smtClean="0"/>
              <a:t>Fitting to </a:t>
            </a:r>
            <a:r>
              <a:rPr lang="el-GR" dirty="0" smtClean="0"/>
              <a:t>α</a:t>
            </a:r>
            <a:r>
              <a:rPr lang="en-US" dirty="0" smtClean="0"/>
              <a:t> Source</a:t>
            </a:r>
            <a:endParaRPr lang="en-US" dirty="0"/>
          </a:p>
        </p:txBody>
      </p:sp>
      <p:sp>
        <p:nvSpPr>
          <p:cNvPr id="3" name="Content Placeholder 2"/>
          <p:cNvSpPr>
            <a:spLocks noGrp="1"/>
          </p:cNvSpPr>
          <p:nvPr>
            <p:ph idx="1"/>
          </p:nvPr>
        </p:nvSpPr>
        <p:spPr>
          <a:xfrm>
            <a:off x="246937" y="1385464"/>
            <a:ext cx="3538275" cy="2382697"/>
          </a:xfrm>
        </p:spPr>
        <p:txBody>
          <a:bodyPr/>
          <a:lstStyle/>
          <a:p>
            <a:r>
              <a:rPr lang="en-US" sz="2200" dirty="0" smtClean="0">
                <a:latin typeface="Franklin Gothic Book"/>
                <a:cs typeface="Franklin Gothic Book"/>
              </a:rPr>
              <a:t>Just two free parameters: height and overall scaling (</a:t>
            </a:r>
            <a:r>
              <a:rPr lang="el-GR" sz="2200" dirty="0" smtClean="0">
                <a:latin typeface="Franklin Gothic Book"/>
                <a:cs typeface="Franklin Gothic Book"/>
              </a:rPr>
              <a:t>α</a:t>
            </a:r>
            <a:r>
              <a:rPr lang="en-US" sz="2200" dirty="0" smtClean="0">
                <a:latin typeface="Franklin Gothic Book"/>
                <a:cs typeface="Franklin Gothic Book"/>
              </a:rPr>
              <a:t> rate)</a:t>
            </a:r>
          </a:p>
          <a:p>
            <a:r>
              <a:rPr lang="en-US" sz="2200" dirty="0" smtClean="0">
                <a:latin typeface="Franklin Gothic Book"/>
                <a:cs typeface="Franklin Gothic Book"/>
              </a:rPr>
              <a:t>Strongly suggests plastic bushing is responsible</a:t>
            </a:r>
          </a:p>
          <a:p>
            <a:r>
              <a:rPr lang="en-US" sz="2200" dirty="0" smtClean="0">
                <a:latin typeface="Franklin Gothic Book"/>
                <a:cs typeface="Franklin Gothic Book"/>
              </a:rPr>
              <a:t>Full simulation needed</a:t>
            </a:r>
          </a:p>
        </p:txBody>
      </p:sp>
      <p:sp>
        <p:nvSpPr>
          <p:cNvPr id="4" name="Date Placeholder 3"/>
          <p:cNvSpPr>
            <a:spLocks noGrp="1"/>
          </p:cNvSpPr>
          <p:nvPr>
            <p:ph type="dt" sz="half" idx="10"/>
          </p:nvPr>
        </p:nvSpPr>
        <p:spPr/>
        <p:txBody>
          <a:bodyPr/>
          <a:lstStyle/>
          <a:p>
            <a:pPr>
              <a:defRPr/>
            </a:pPr>
            <a:fld id="{CC5234A2-687C-9F4F-8901-A755E084F867}" type="datetime1">
              <a:rPr lang="en-US" smtClean="0"/>
              <a:t>8/3/17</a:t>
            </a:fld>
            <a:endParaRPr lang="en-US"/>
          </a:p>
        </p:txBody>
      </p:sp>
      <p:sp>
        <p:nvSpPr>
          <p:cNvPr id="8" name="TextBox 7"/>
          <p:cNvSpPr txBox="1"/>
          <p:nvPr/>
        </p:nvSpPr>
        <p:spPr>
          <a:xfrm>
            <a:off x="4625133" y="1916554"/>
            <a:ext cx="4061667" cy="369332"/>
          </a:xfrm>
          <a:prstGeom prst="rect">
            <a:avLst/>
          </a:prstGeom>
          <a:noFill/>
        </p:spPr>
        <p:txBody>
          <a:bodyPr wrap="square" rtlCol="0">
            <a:spAutoFit/>
          </a:bodyPr>
          <a:lstStyle/>
          <a:p>
            <a:r>
              <a:rPr lang="en-US" dirty="0" smtClean="0"/>
              <a:t>Fitting </a:t>
            </a:r>
            <a:r>
              <a:rPr lang="el-GR" dirty="0" smtClean="0"/>
              <a:t>α</a:t>
            </a:r>
            <a:r>
              <a:rPr lang="en-US" dirty="0" smtClean="0"/>
              <a:t> Spectrum to MJD Data</a:t>
            </a:r>
            <a:endParaRPr lang="en-US" dirty="0"/>
          </a:p>
        </p:txBody>
      </p:sp>
      <p:cxnSp>
        <p:nvCxnSpPr>
          <p:cNvPr id="10" name="Straight Connector 9"/>
          <p:cNvCxnSpPr/>
          <p:nvPr/>
        </p:nvCxnSpPr>
        <p:spPr>
          <a:xfrm>
            <a:off x="6192424" y="2691720"/>
            <a:ext cx="524764" cy="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192424" y="3316443"/>
            <a:ext cx="524764"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811643" y="2492294"/>
            <a:ext cx="1626766" cy="1200329"/>
          </a:xfrm>
          <a:prstGeom prst="rect">
            <a:avLst/>
          </a:prstGeom>
          <a:noFill/>
        </p:spPr>
        <p:txBody>
          <a:bodyPr wrap="square" rtlCol="0">
            <a:spAutoFit/>
          </a:bodyPr>
          <a:lstStyle/>
          <a:p>
            <a:r>
              <a:rPr lang="en-US" dirty="0" smtClean="0"/>
              <a:t>MJD </a:t>
            </a:r>
            <a:r>
              <a:rPr lang="en-US" dirty="0" err="1" smtClean="0"/>
              <a:t>enr</a:t>
            </a:r>
            <a:r>
              <a:rPr lang="en-US" dirty="0" smtClean="0"/>
              <a:t>. data</a:t>
            </a:r>
          </a:p>
          <a:p>
            <a:endParaRPr lang="en-US" dirty="0"/>
          </a:p>
          <a:p>
            <a:r>
              <a:rPr lang="en-US" dirty="0" smtClean="0"/>
              <a:t>Projected </a:t>
            </a:r>
            <a:r>
              <a:rPr lang="el-GR" dirty="0" smtClean="0"/>
              <a:t>α</a:t>
            </a:r>
            <a:r>
              <a:rPr lang="en-US" dirty="0" smtClean="0"/>
              <a:t> spec. </a:t>
            </a:r>
            <a:endParaRPr lang="en-US" dirty="0"/>
          </a:p>
        </p:txBody>
      </p:sp>
      <p:sp>
        <p:nvSpPr>
          <p:cNvPr id="14" name="TextBox 13"/>
          <p:cNvSpPr txBox="1"/>
          <p:nvPr/>
        </p:nvSpPr>
        <p:spPr>
          <a:xfrm>
            <a:off x="5069214" y="5728860"/>
            <a:ext cx="2308958" cy="369332"/>
          </a:xfrm>
          <a:prstGeom prst="rect">
            <a:avLst/>
          </a:prstGeom>
          <a:noFill/>
        </p:spPr>
        <p:txBody>
          <a:bodyPr wrap="square" rtlCol="0">
            <a:spAutoFit/>
          </a:bodyPr>
          <a:lstStyle/>
          <a:p>
            <a:r>
              <a:rPr lang="en-US" dirty="0" smtClean="0"/>
              <a:t>h ~3.8 mm</a:t>
            </a:r>
          </a:p>
        </p:txBody>
      </p:sp>
      <p:pic>
        <p:nvPicPr>
          <p:cNvPr id="16" name="Picture 15" descr="Detector Unit Ortec P42665C (64.8 x 47.6  858g).pdf"/>
          <p:cNvPicPr>
            <a:picLocks noChangeAspect="1"/>
          </p:cNvPicPr>
          <p:nvPr/>
        </p:nvPicPr>
        <p:blipFill rotWithShape="1">
          <a:blip r:embed="rId3">
            <a:extLst>
              <a:ext uri="{28A0092B-C50C-407E-A947-70E740481C1C}">
                <a14:useLocalDpi xmlns:a14="http://schemas.microsoft.com/office/drawing/2010/main" val="0"/>
              </a:ext>
            </a:extLst>
          </a:blip>
          <a:srcRect l="50924" t="7506" r="3809" b="35414"/>
          <a:stretch/>
        </p:blipFill>
        <p:spPr>
          <a:xfrm>
            <a:off x="483771" y="3999527"/>
            <a:ext cx="2937686" cy="2396960"/>
          </a:xfrm>
          <a:prstGeom prst="rect">
            <a:avLst/>
          </a:prstGeom>
        </p:spPr>
      </p:pic>
      <p:sp>
        <p:nvSpPr>
          <p:cNvPr id="17" name="TextBox 16"/>
          <p:cNvSpPr txBox="1"/>
          <p:nvPr/>
        </p:nvSpPr>
        <p:spPr>
          <a:xfrm>
            <a:off x="2175395" y="3756403"/>
            <a:ext cx="1070058" cy="369332"/>
          </a:xfrm>
          <a:prstGeom prst="rect">
            <a:avLst/>
          </a:prstGeom>
          <a:solidFill>
            <a:schemeClr val="bg1"/>
          </a:solidFill>
        </p:spPr>
        <p:txBody>
          <a:bodyPr wrap="square" rtlCol="0">
            <a:spAutoFit/>
          </a:bodyPr>
          <a:lstStyle/>
          <a:p>
            <a:r>
              <a:rPr lang="en-US" dirty="0" smtClean="0"/>
              <a:t>3.65 mm</a:t>
            </a:r>
            <a:endParaRPr lang="en-US" dirty="0"/>
          </a:p>
        </p:txBody>
      </p:sp>
      <p:sp>
        <p:nvSpPr>
          <p:cNvPr id="18" name="TextBox 17"/>
          <p:cNvSpPr txBox="1"/>
          <p:nvPr/>
        </p:nvSpPr>
        <p:spPr>
          <a:xfrm>
            <a:off x="528684" y="3712833"/>
            <a:ext cx="1070058" cy="369332"/>
          </a:xfrm>
          <a:prstGeom prst="rect">
            <a:avLst/>
          </a:prstGeom>
          <a:solidFill>
            <a:schemeClr val="bg1"/>
          </a:solidFill>
        </p:spPr>
        <p:txBody>
          <a:bodyPr wrap="square" rtlCol="0">
            <a:spAutoFit/>
          </a:bodyPr>
          <a:lstStyle/>
          <a:p>
            <a:r>
              <a:rPr lang="en-US" dirty="0" smtClean="0"/>
              <a:t>4.92 mm</a:t>
            </a:r>
            <a:endParaRPr lang="en-US" dirty="0"/>
          </a:p>
        </p:txBody>
      </p:sp>
      <p:sp>
        <p:nvSpPr>
          <p:cNvPr id="27" name="Slide Number Placeholder 26"/>
          <p:cNvSpPr>
            <a:spLocks noGrp="1"/>
          </p:cNvSpPr>
          <p:nvPr>
            <p:ph type="sldNum" sz="quarter" idx="12"/>
          </p:nvPr>
        </p:nvSpPr>
        <p:spPr/>
        <p:txBody>
          <a:bodyPr/>
          <a:lstStyle/>
          <a:p>
            <a:pPr>
              <a:defRPr/>
            </a:pPr>
            <a:fld id="{A69DFFF7-9D80-8947-9405-CF6E9E218F4B}" type="slidenum">
              <a:rPr lang="en-US" smtClean="0"/>
              <a:pPr>
                <a:defRPr/>
              </a:pPr>
              <a:t>43</a:t>
            </a:fld>
            <a:endParaRPr lang="en-US" dirty="0"/>
          </a:p>
        </p:txBody>
      </p:sp>
    </p:spTree>
    <p:extLst>
      <p:ext uri="{BB962C8B-B14F-4D97-AF65-F5344CB8AC3E}">
        <p14:creationId xmlns:p14="http://schemas.microsoft.com/office/powerpoint/2010/main" val="381484361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Conclusion</a:t>
            </a:r>
            <a:endParaRPr lang="en-US" dirty="0">
              <a:solidFill>
                <a:srgbClr val="000090"/>
              </a:solidFill>
            </a:endParaRPr>
          </a:p>
        </p:txBody>
      </p:sp>
      <p:sp>
        <p:nvSpPr>
          <p:cNvPr id="3" name="Content Placeholder 2"/>
          <p:cNvSpPr>
            <a:spLocks noGrp="1"/>
          </p:cNvSpPr>
          <p:nvPr>
            <p:ph idx="1"/>
          </p:nvPr>
        </p:nvSpPr>
        <p:spPr>
          <a:xfrm>
            <a:off x="457200" y="1316499"/>
            <a:ext cx="8229600" cy="2860005"/>
          </a:xfrm>
        </p:spPr>
        <p:txBody>
          <a:bodyPr/>
          <a:lstStyle/>
          <a:p>
            <a:r>
              <a:rPr lang="en-US" sz="1800" dirty="0" smtClean="0">
                <a:latin typeface="Franklin Gothic Book"/>
                <a:cs typeface="Franklin Gothic Book"/>
              </a:rPr>
              <a:t>I have characterized PPC charge collection near the </a:t>
            </a:r>
            <a:r>
              <a:rPr lang="en-US" sz="1800" dirty="0" err="1" smtClean="0">
                <a:latin typeface="Franklin Gothic Book"/>
                <a:cs typeface="Franklin Gothic Book"/>
              </a:rPr>
              <a:t>passivated</a:t>
            </a:r>
            <a:r>
              <a:rPr lang="en-US" sz="1800" dirty="0" smtClean="0">
                <a:latin typeface="Franklin Gothic Book"/>
                <a:cs typeface="Franklin Gothic Book"/>
              </a:rPr>
              <a:t> surface and identified the cause of the observed delayed charge recovery.</a:t>
            </a:r>
            <a:endParaRPr lang="en-US" sz="1800" dirty="0" smtClean="0">
              <a:latin typeface="Franklin Gothic Book"/>
              <a:cs typeface="Franklin Gothic Book"/>
            </a:endParaRPr>
          </a:p>
          <a:p>
            <a:r>
              <a:rPr lang="en-US" sz="1800" dirty="0" smtClean="0">
                <a:latin typeface="Franklin Gothic Book"/>
                <a:cs typeface="Franklin Gothic Book"/>
              </a:rPr>
              <a:t>Using the DCR cut, the MJD background has been reduced by a factor of ~30, improving sensitivity by a factor of </a:t>
            </a:r>
            <a:r>
              <a:rPr lang="en-US" sz="1800" dirty="0">
                <a:latin typeface="Franklin Gothic Book"/>
                <a:cs typeface="Franklin Gothic Book"/>
              </a:rPr>
              <a:t>3</a:t>
            </a:r>
            <a:r>
              <a:rPr lang="en-US" sz="1800" dirty="0" smtClean="0">
                <a:latin typeface="Franklin Gothic Book"/>
                <a:cs typeface="Franklin Gothic Book"/>
              </a:rPr>
              <a:t>. </a:t>
            </a:r>
            <a:endParaRPr lang="en-US" sz="1800" dirty="0" smtClean="0">
              <a:latin typeface="Franklin Gothic Book"/>
              <a:cs typeface="Franklin Gothic Book"/>
            </a:endParaRPr>
          </a:p>
          <a:p>
            <a:r>
              <a:rPr lang="en-US" sz="1800" dirty="0" smtClean="0">
                <a:latin typeface="Franklin Gothic Book"/>
                <a:cs typeface="Franklin Gothic Book"/>
              </a:rPr>
              <a:t>Using TUBE results, we can model </a:t>
            </a:r>
            <a:r>
              <a:rPr lang="en-US" sz="1800" dirty="0" smtClean="0">
                <a:latin typeface="Franklin Gothic Book"/>
                <a:cs typeface="Franklin Gothic Book"/>
              </a:rPr>
              <a:t>the spectrum </a:t>
            </a:r>
            <a:r>
              <a:rPr lang="en-US" sz="1800" dirty="0" smtClean="0">
                <a:latin typeface="Franklin Gothic Book"/>
                <a:cs typeface="Franklin Gothic Book"/>
              </a:rPr>
              <a:t>of </a:t>
            </a:r>
            <a:r>
              <a:rPr lang="el-GR" sz="1800" dirty="0" smtClean="0">
                <a:latin typeface="Franklin Gothic Book"/>
                <a:cs typeface="Franklin Gothic Book"/>
              </a:rPr>
              <a:t>α</a:t>
            </a:r>
            <a:r>
              <a:rPr lang="en-US" sz="1800" dirty="0" smtClean="0">
                <a:latin typeface="Franklin Gothic Book"/>
                <a:cs typeface="Franklin Gothic Book"/>
              </a:rPr>
              <a:t> events, even identify their </a:t>
            </a:r>
            <a:r>
              <a:rPr lang="en-US" sz="1800" dirty="0" smtClean="0">
                <a:latin typeface="Franklin Gothic Book"/>
                <a:cs typeface="Franklin Gothic Book"/>
              </a:rPr>
              <a:t>source. Then high-</a:t>
            </a:r>
            <a:r>
              <a:rPr lang="el-GR" sz="1800" dirty="0" smtClean="0">
                <a:latin typeface="Franklin Gothic Book"/>
                <a:cs typeface="Franklin Gothic Book"/>
              </a:rPr>
              <a:t>α</a:t>
            </a:r>
            <a:r>
              <a:rPr lang="en-US" sz="1800" dirty="0" smtClean="0">
                <a:latin typeface="Franklin Gothic Book"/>
                <a:cs typeface="Franklin Gothic Book"/>
              </a:rPr>
              <a:t> background parts can be removed in MJD and avoided in LEGEND. </a:t>
            </a:r>
            <a:endParaRPr lang="en-US" sz="1800" dirty="0" smtClean="0">
              <a:latin typeface="Franklin Gothic Book"/>
              <a:cs typeface="Franklin Gothic Book"/>
            </a:endParaRPr>
          </a:p>
          <a:p>
            <a:r>
              <a:rPr lang="en-US" sz="1800" dirty="0" smtClean="0">
                <a:latin typeface="Franklin Gothic Book"/>
                <a:cs typeface="Franklin Gothic Book"/>
              </a:rPr>
              <a:t>Improved understanding of PPC behavior can drastically improve our ability to search for rare events and BSM physics, like </a:t>
            </a:r>
            <a:r>
              <a:rPr lang="en-US" sz="1800" dirty="0" smtClean="0">
                <a:latin typeface="Franklin Gothic Book"/>
                <a:cs typeface="Franklin Gothic Book"/>
              </a:rPr>
              <a:t>0</a:t>
            </a:r>
            <a:r>
              <a:rPr lang="el-GR" sz="1800" dirty="0" smtClean="0">
                <a:latin typeface="Franklin Gothic Book"/>
                <a:cs typeface="Franklin Gothic Book"/>
              </a:rPr>
              <a:t>νββ</a:t>
            </a:r>
            <a:r>
              <a:rPr lang="en-US" sz="1800" dirty="0" smtClean="0">
                <a:latin typeface="Franklin Gothic Book"/>
                <a:cs typeface="Franklin Gothic Book"/>
              </a:rPr>
              <a:t>. </a:t>
            </a:r>
            <a:endParaRPr lang="en-US" sz="1800" dirty="0" smtClean="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C3887CFC-F57D-9040-90D5-644573A9A384}" type="datetime1">
              <a:rPr lang="en-US" smtClean="0"/>
              <a:t>8/3/17</a:t>
            </a:fld>
            <a:endParaRPr lang="en-US"/>
          </a:p>
        </p:txBody>
      </p:sp>
      <p:pic>
        <p:nvPicPr>
          <p:cNvPr id="6" name="Picture 5" descr="Sanford_panorama.jgp.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095070"/>
            <a:ext cx="9158284" cy="2780788"/>
          </a:xfrm>
          <a:prstGeom prst="rect">
            <a:avLst/>
          </a:prstGeom>
        </p:spPr>
      </p:pic>
      <p:sp>
        <p:nvSpPr>
          <p:cNvPr id="7" name="Slide Number Placeholder 6"/>
          <p:cNvSpPr>
            <a:spLocks noGrp="1"/>
          </p:cNvSpPr>
          <p:nvPr>
            <p:ph type="sldNum" sz="quarter" idx="12"/>
          </p:nvPr>
        </p:nvSpPr>
        <p:spPr/>
        <p:txBody>
          <a:bodyPr/>
          <a:lstStyle/>
          <a:p>
            <a:pPr>
              <a:defRPr/>
            </a:pPr>
            <a:fld id="{A69DFFF7-9D80-8947-9405-CF6E9E218F4B}" type="slidenum">
              <a:rPr lang="en-US" smtClean="0"/>
              <a:pPr>
                <a:defRPr/>
              </a:pPr>
              <a:t>44</a:t>
            </a:fld>
            <a:endParaRPr lang="en-US" dirty="0"/>
          </a:p>
        </p:txBody>
      </p:sp>
    </p:spTree>
    <p:extLst>
      <p:ext uri="{BB962C8B-B14F-4D97-AF65-F5344CB8AC3E}">
        <p14:creationId xmlns:p14="http://schemas.microsoft.com/office/powerpoint/2010/main" val="80454795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Thank You to:</a:t>
            </a:r>
            <a:endParaRPr lang="en-US" dirty="0">
              <a:solidFill>
                <a:srgbClr val="000090"/>
              </a:solidFill>
            </a:endParaRPr>
          </a:p>
        </p:txBody>
      </p:sp>
      <p:sp>
        <p:nvSpPr>
          <p:cNvPr id="3" name="Content Placeholder 2"/>
          <p:cNvSpPr>
            <a:spLocks noGrp="1"/>
          </p:cNvSpPr>
          <p:nvPr>
            <p:ph idx="1"/>
          </p:nvPr>
        </p:nvSpPr>
        <p:spPr>
          <a:xfrm>
            <a:off x="457200" y="1338432"/>
            <a:ext cx="8229600" cy="4740700"/>
          </a:xfrm>
        </p:spPr>
        <p:txBody>
          <a:bodyPr/>
          <a:lstStyle/>
          <a:p>
            <a:r>
              <a:rPr lang="en-US" sz="2200" dirty="0" smtClean="0">
                <a:latin typeface="Franklin Gothic Book"/>
                <a:cs typeface="Franklin Gothic Book"/>
              </a:rPr>
              <a:t>the money:</a:t>
            </a:r>
          </a:p>
          <a:p>
            <a:pPr lvl="1"/>
            <a:r>
              <a:rPr lang="en-US" sz="2200" dirty="0" smtClean="0">
                <a:latin typeface="Franklin Gothic Book"/>
                <a:cs typeface="Franklin Gothic Book"/>
              </a:rPr>
              <a:t>UW Physics, ARCS, NSF, and DOE</a:t>
            </a:r>
          </a:p>
          <a:p>
            <a:r>
              <a:rPr lang="en-US" sz="2200" dirty="0" smtClean="0">
                <a:latin typeface="Franklin Gothic Book"/>
                <a:cs typeface="Franklin Gothic Book"/>
              </a:rPr>
              <a:t>the </a:t>
            </a:r>
            <a:r>
              <a:rPr lang="en-US" sz="2200" cap="small" dirty="0" smtClean="0">
                <a:latin typeface="Franklin Gothic Book"/>
                <a:cs typeface="Franklin Gothic Book"/>
              </a:rPr>
              <a:t>Majorana</a:t>
            </a:r>
            <a:r>
              <a:rPr lang="en-US" sz="2200" dirty="0" smtClean="0">
                <a:latin typeface="Franklin Gothic Book"/>
                <a:cs typeface="Franklin Gothic Book"/>
              </a:rPr>
              <a:t> and GERDA Collaborations, and all of the staff at CENPA</a:t>
            </a:r>
          </a:p>
          <a:p>
            <a:r>
              <a:rPr lang="en-US" sz="2200" dirty="0" smtClean="0">
                <a:latin typeface="Franklin Gothic Book"/>
                <a:cs typeface="Franklin Gothic Book"/>
              </a:rPr>
              <a:t>the MJ groups at UW and at TUM</a:t>
            </a:r>
          </a:p>
          <a:p>
            <a:r>
              <a:rPr lang="en-US" sz="2200" dirty="0" smtClean="0">
                <a:latin typeface="Franklin Gothic Book"/>
                <a:cs typeface="Franklin Gothic Book"/>
              </a:rPr>
              <a:t>my committee, and particularly to Jason</a:t>
            </a:r>
          </a:p>
          <a:p>
            <a:r>
              <a:rPr lang="en-US" sz="2200" dirty="0" smtClean="0">
                <a:latin typeface="Franklin Gothic Book"/>
                <a:cs typeface="Franklin Gothic Book"/>
              </a:rPr>
              <a:t>all of my family and friends</a:t>
            </a:r>
            <a:endParaRPr lang="en-US" sz="22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02924FA3-F636-B542-8DFD-1E536B736EF9}" type="datetime1">
              <a:rPr lang="en-US" smtClean="0"/>
              <a:t>8/3/17</a:t>
            </a:fld>
            <a:endParaRPr lang="en-US"/>
          </a:p>
        </p:txBody>
      </p:sp>
      <p:sp>
        <p:nvSpPr>
          <p:cNvPr id="6" name="Rectangle 5"/>
          <p:cNvSpPr/>
          <p:nvPr/>
        </p:nvSpPr>
        <p:spPr>
          <a:xfrm>
            <a:off x="5656022" y="1408978"/>
            <a:ext cx="3042537" cy="830997"/>
          </a:xfrm>
          <a:prstGeom prst="rect">
            <a:avLst/>
          </a:prstGeom>
        </p:spPr>
        <p:txBody>
          <a:bodyPr wrap="square">
            <a:spAutoFit/>
          </a:bodyPr>
          <a:lstStyle/>
          <a:p>
            <a:r>
              <a:rPr lang="en-US" sz="600" dirty="0">
                <a:latin typeface="Franklin Gothic Book"/>
                <a:cs typeface="Franklin Gothic Book"/>
              </a:rPr>
              <a:t>This material is based upon work supported by the National Science Foundation Graduate Research Fellowship under Grant No. 1256082. Any opinion, findings, and conclusions or recommendations expressed in this material are those of the authors(s) and do not necessarily reflect the views of the National Science Foundation.</a:t>
            </a:r>
          </a:p>
          <a:p>
            <a:r>
              <a:rPr lang="en-US" sz="600" dirty="0">
                <a:latin typeface="Franklin Gothic Book"/>
                <a:cs typeface="Franklin Gothic Book"/>
              </a:rPr>
              <a:t> This material is based upon work supported by the U.S. Department of Energy, Office of Science, Office of Nuclear Physics, the Particle Astrophysics and Nuclear Physics Programs of the National Science Foundation, and the Sanford Underground Research Facility. </a:t>
            </a:r>
          </a:p>
        </p:txBody>
      </p:sp>
      <p:pic>
        <p:nvPicPr>
          <p:cNvPr id="8" name="Picture 7" descr="TUMgro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02" y="3266526"/>
            <a:ext cx="3560064" cy="2901696"/>
          </a:xfrm>
          <a:prstGeom prst="rect">
            <a:avLst/>
          </a:prstGeom>
        </p:spPr>
      </p:pic>
      <p:pic>
        <p:nvPicPr>
          <p:cNvPr id="9" name="Picture 8" descr="149426_10151537687089539_1718969785_n-2.jpg"/>
          <p:cNvPicPr>
            <a:picLocks noChangeAspect="1"/>
          </p:cNvPicPr>
          <p:nvPr/>
        </p:nvPicPr>
        <p:blipFill rotWithShape="1">
          <a:blip r:embed="rId3">
            <a:extLst>
              <a:ext uri="{28A0092B-C50C-407E-A947-70E740481C1C}">
                <a14:useLocalDpi xmlns:a14="http://schemas.microsoft.com/office/drawing/2010/main" val="0"/>
              </a:ext>
            </a:extLst>
          </a:blip>
          <a:srcRect l="23020" t="10216" r="26570"/>
          <a:stretch/>
        </p:blipFill>
        <p:spPr>
          <a:xfrm rot="986900">
            <a:off x="660785" y="4419128"/>
            <a:ext cx="1992861" cy="199655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descr="IMG_5622.JPG"/>
          <p:cNvPicPr>
            <a:picLocks noChangeAspect="1"/>
          </p:cNvPicPr>
          <p:nvPr/>
        </p:nvPicPr>
        <p:blipFill rotWithShape="1">
          <a:blip r:embed="rId4">
            <a:extLst>
              <a:ext uri="{28A0092B-C50C-407E-A947-70E740481C1C}">
                <a14:useLocalDpi xmlns:a14="http://schemas.microsoft.com/office/drawing/2010/main" val="0"/>
              </a:ext>
            </a:extLst>
          </a:blip>
          <a:srcRect l="12382" t="8908" r="9102" b="14256"/>
          <a:stretch/>
        </p:blipFill>
        <p:spPr>
          <a:xfrm rot="253648">
            <a:off x="2758487" y="4185352"/>
            <a:ext cx="3294409" cy="24179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Slide Number Placeholder 11"/>
          <p:cNvSpPr>
            <a:spLocks noGrp="1"/>
          </p:cNvSpPr>
          <p:nvPr>
            <p:ph type="sldNum" sz="quarter" idx="12"/>
          </p:nvPr>
        </p:nvSpPr>
        <p:spPr/>
        <p:txBody>
          <a:bodyPr/>
          <a:lstStyle/>
          <a:p>
            <a:pPr>
              <a:defRPr/>
            </a:pPr>
            <a:fld id="{A69DFFF7-9D80-8947-9405-CF6E9E218F4B}" type="slidenum">
              <a:rPr lang="en-US" smtClean="0"/>
              <a:pPr>
                <a:defRPr/>
              </a:pPr>
              <a:t>45</a:t>
            </a:fld>
            <a:endParaRPr lang="en-US" dirty="0"/>
          </a:p>
        </p:txBody>
      </p:sp>
    </p:spTree>
    <p:extLst>
      <p:ext uri="{BB962C8B-B14F-4D97-AF65-F5344CB8AC3E}">
        <p14:creationId xmlns:p14="http://schemas.microsoft.com/office/powerpoint/2010/main" val="12296664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Extra Slides</a:t>
            </a:r>
            <a:endParaRPr lang="en-US" dirty="0">
              <a:solidFill>
                <a:srgbClr val="000090"/>
              </a:solidFill>
            </a:endParaRPr>
          </a:p>
        </p:txBody>
      </p:sp>
      <p:sp>
        <p:nvSpPr>
          <p:cNvPr id="3" name="Date Placeholder 2"/>
          <p:cNvSpPr>
            <a:spLocks noGrp="1"/>
          </p:cNvSpPr>
          <p:nvPr>
            <p:ph type="dt" sz="half" idx="10"/>
          </p:nvPr>
        </p:nvSpPr>
        <p:spPr/>
        <p:txBody>
          <a:bodyPr/>
          <a:lstStyle/>
          <a:p>
            <a:pPr>
              <a:defRPr/>
            </a:pPr>
            <a:fld id="{00DA1E0C-03F9-9A44-A3A4-4496581BFD45}" type="datetime1">
              <a:rPr lang="en-US" smtClean="0"/>
              <a:t>8/3/17</a:t>
            </a:fld>
            <a:endParaRPr lang="en-US"/>
          </a:p>
        </p:txBody>
      </p:sp>
      <p:sp>
        <p:nvSpPr>
          <p:cNvPr id="5" name="Slide Number Placeholder 4"/>
          <p:cNvSpPr>
            <a:spLocks noGrp="1"/>
          </p:cNvSpPr>
          <p:nvPr>
            <p:ph type="sldNum" sz="quarter" idx="12"/>
          </p:nvPr>
        </p:nvSpPr>
        <p:spPr/>
        <p:txBody>
          <a:bodyPr/>
          <a:lstStyle/>
          <a:p>
            <a:pPr>
              <a:defRPr/>
            </a:pPr>
            <a:fld id="{7A39B974-3588-ED4E-A4FA-184896E5ADC9}" type="slidenum">
              <a:rPr lang="en-US" smtClean="0"/>
              <a:pPr>
                <a:defRPr/>
              </a:pPr>
              <a:t>46</a:t>
            </a:fld>
            <a:endParaRPr lang="en-US"/>
          </a:p>
        </p:txBody>
      </p:sp>
    </p:spTree>
    <p:extLst>
      <p:ext uri="{BB962C8B-B14F-4D97-AF65-F5344CB8AC3E}">
        <p14:creationId xmlns:p14="http://schemas.microsoft.com/office/powerpoint/2010/main" val="52692951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an 23"/>
          <p:cNvSpPr/>
          <p:nvPr/>
        </p:nvSpPr>
        <p:spPr>
          <a:xfrm>
            <a:off x="5054698" y="3755814"/>
            <a:ext cx="3399733" cy="2370350"/>
          </a:xfrm>
          <a:prstGeom prst="can">
            <a:avLst>
              <a:gd name="adj" fmla="val 5000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5" name="Freeform 24"/>
          <p:cNvSpPr/>
          <p:nvPr/>
        </p:nvSpPr>
        <p:spPr>
          <a:xfrm>
            <a:off x="5200424" y="4232793"/>
            <a:ext cx="1565161" cy="192783"/>
          </a:xfrm>
          <a:custGeom>
            <a:avLst/>
            <a:gdLst>
              <a:gd name="connsiteX0" fmla="*/ 0 w 1565161"/>
              <a:gd name="connsiteY0" fmla="*/ 192783 h 192783"/>
              <a:gd name="connsiteX1" fmla="*/ 551655 w 1565161"/>
              <a:gd name="connsiteY1" fmla="*/ 368 h 192783"/>
              <a:gd name="connsiteX2" fmla="*/ 923701 w 1565161"/>
              <a:gd name="connsiteY2" fmla="*/ 141472 h 192783"/>
              <a:gd name="connsiteX3" fmla="*/ 1398381 w 1565161"/>
              <a:gd name="connsiteY3" fmla="*/ 38851 h 192783"/>
              <a:gd name="connsiteX4" fmla="*/ 1565161 w 1565161"/>
              <a:gd name="connsiteY4" fmla="*/ 64506 h 192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161" h="192783">
                <a:moveTo>
                  <a:pt x="0" y="192783"/>
                </a:moveTo>
                <a:cubicBezTo>
                  <a:pt x="198852" y="100851"/>
                  <a:pt x="397705" y="8920"/>
                  <a:pt x="551655" y="368"/>
                </a:cubicBezTo>
                <a:cubicBezTo>
                  <a:pt x="705605" y="-8184"/>
                  <a:pt x="782580" y="135058"/>
                  <a:pt x="923701" y="141472"/>
                </a:cubicBezTo>
                <a:cubicBezTo>
                  <a:pt x="1064822" y="147886"/>
                  <a:pt x="1291471" y="51679"/>
                  <a:pt x="1398381" y="38851"/>
                </a:cubicBezTo>
                <a:cubicBezTo>
                  <a:pt x="1505291" y="26023"/>
                  <a:pt x="1453975" y="147886"/>
                  <a:pt x="1565161" y="64506"/>
                </a:cubicBezTo>
              </a:path>
            </a:pathLst>
          </a:custGeom>
          <a:ln w="76200" cmpd="sng">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000090"/>
                </a:solidFill>
              </a:rPr>
              <a:t>Unexpected Result: DCR Stability</a:t>
            </a:r>
            <a:endParaRPr lang="en-US" dirty="0">
              <a:solidFill>
                <a:srgbClr val="000090"/>
              </a:solidFill>
            </a:endParaRPr>
          </a:p>
        </p:txBody>
      </p:sp>
      <p:sp>
        <p:nvSpPr>
          <p:cNvPr id="3" name="Content Placeholder 2"/>
          <p:cNvSpPr>
            <a:spLocks noGrp="1"/>
          </p:cNvSpPr>
          <p:nvPr>
            <p:ph idx="1"/>
          </p:nvPr>
        </p:nvSpPr>
        <p:spPr>
          <a:xfrm>
            <a:off x="457200" y="1385464"/>
            <a:ext cx="8229600" cy="1693180"/>
          </a:xfrm>
        </p:spPr>
        <p:txBody>
          <a:bodyPr/>
          <a:lstStyle/>
          <a:p>
            <a:r>
              <a:rPr lang="en-US" sz="2800" dirty="0" smtClean="0">
                <a:latin typeface="Franklin Gothic Book"/>
                <a:cs typeface="Franklin Gothic Book"/>
              </a:rPr>
              <a:t>Two potential causes</a:t>
            </a:r>
          </a:p>
          <a:p>
            <a:pPr marL="0" indent="0">
              <a:buNone/>
            </a:pPr>
            <a:endParaRPr lang="en-US" sz="2800" dirty="0">
              <a:latin typeface="Franklin Gothic Book"/>
              <a:cs typeface="Franklin Gothic Book"/>
            </a:endParaRPr>
          </a:p>
          <a:p>
            <a:pPr marL="0" indent="0">
              <a:buNone/>
            </a:pPr>
            <a:r>
              <a:rPr lang="en-US" sz="2800" dirty="0" smtClean="0">
                <a:latin typeface="Franklin Gothic Book"/>
                <a:cs typeface="Franklin Gothic Book"/>
              </a:rPr>
              <a:t>Deep trap filling:                Surface channel formation:</a:t>
            </a:r>
          </a:p>
          <a:p>
            <a:pPr marL="0" indent="0">
              <a:buNone/>
            </a:pPr>
            <a:endParaRPr lang="en-US" sz="28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BCD09F2D-6A3C-B343-8F36-F3EE61382A4A}" type="datetime1">
              <a:rPr lang="en-US" smtClean="0"/>
              <a:t>8/3/17</a:t>
            </a:fld>
            <a:endParaRPr lang="en-US"/>
          </a:p>
        </p:txBody>
      </p:sp>
      <p:grpSp>
        <p:nvGrpSpPr>
          <p:cNvPr id="8" name="Group 7"/>
          <p:cNvGrpSpPr/>
          <p:nvPr/>
        </p:nvGrpSpPr>
        <p:grpSpPr>
          <a:xfrm>
            <a:off x="833897" y="3760121"/>
            <a:ext cx="3040517" cy="734310"/>
            <a:chOff x="4656993" y="2576833"/>
            <a:chExt cx="3949582" cy="734310"/>
          </a:xfrm>
        </p:grpSpPr>
        <p:cxnSp>
          <p:nvCxnSpPr>
            <p:cNvPr id="27" name="Straight Connector 26"/>
            <p:cNvCxnSpPr/>
            <p:nvPr/>
          </p:nvCxnSpPr>
          <p:spPr>
            <a:xfrm>
              <a:off x="4656993" y="2591192"/>
              <a:ext cx="718435" cy="0"/>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245304" y="2591192"/>
              <a:ext cx="733776" cy="0"/>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872799" y="2591192"/>
              <a:ext cx="733776" cy="0"/>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36" name="Freeform 35"/>
            <p:cNvSpPr/>
            <p:nvPr/>
          </p:nvSpPr>
          <p:spPr>
            <a:xfrm>
              <a:off x="5362598" y="2591192"/>
              <a:ext cx="910872" cy="719951"/>
            </a:xfrm>
            <a:custGeom>
              <a:avLst/>
              <a:gdLst>
                <a:gd name="connsiteX0" fmla="*/ 0 w 910872"/>
                <a:gd name="connsiteY0" fmla="*/ 0 h 602901"/>
                <a:gd name="connsiteX1" fmla="*/ 410534 w 910872"/>
                <a:gd name="connsiteY1" fmla="*/ 602901 h 602901"/>
                <a:gd name="connsiteX2" fmla="*/ 910872 w 910872"/>
                <a:gd name="connsiteY2" fmla="*/ 0 h 602901"/>
              </a:gdLst>
              <a:ahLst/>
              <a:cxnLst>
                <a:cxn ang="0">
                  <a:pos x="connsiteX0" y="connsiteY0"/>
                </a:cxn>
                <a:cxn ang="0">
                  <a:pos x="connsiteX1" y="connsiteY1"/>
                </a:cxn>
                <a:cxn ang="0">
                  <a:pos x="connsiteX2" y="connsiteY2"/>
                </a:cxn>
              </a:cxnLst>
              <a:rect l="l" t="t" r="r" b="b"/>
              <a:pathLst>
                <a:path w="910872" h="602901">
                  <a:moveTo>
                    <a:pt x="0" y="0"/>
                  </a:moveTo>
                  <a:cubicBezTo>
                    <a:pt x="129361" y="301450"/>
                    <a:pt x="258722" y="602901"/>
                    <a:pt x="410534" y="602901"/>
                  </a:cubicBezTo>
                  <a:cubicBezTo>
                    <a:pt x="562346" y="602901"/>
                    <a:pt x="810377" y="106897"/>
                    <a:pt x="910872" y="0"/>
                  </a:cubicBezTo>
                </a:path>
              </a:pathLst>
            </a:cu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6979080" y="2576833"/>
              <a:ext cx="910872" cy="322223"/>
            </a:xfrm>
            <a:custGeom>
              <a:avLst/>
              <a:gdLst>
                <a:gd name="connsiteX0" fmla="*/ 0 w 910872"/>
                <a:gd name="connsiteY0" fmla="*/ 0 h 602901"/>
                <a:gd name="connsiteX1" fmla="*/ 410534 w 910872"/>
                <a:gd name="connsiteY1" fmla="*/ 602901 h 602901"/>
                <a:gd name="connsiteX2" fmla="*/ 910872 w 910872"/>
                <a:gd name="connsiteY2" fmla="*/ 0 h 602901"/>
              </a:gdLst>
              <a:ahLst/>
              <a:cxnLst>
                <a:cxn ang="0">
                  <a:pos x="connsiteX0" y="connsiteY0"/>
                </a:cxn>
                <a:cxn ang="0">
                  <a:pos x="connsiteX1" y="connsiteY1"/>
                </a:cxn>
                <a:cxn ang="0">
                  <a:pos x="connsiteX2" y="connsiteY2"/>
                </a:cxn>
              </a:cxnLst>
              <a:rect l="l" t="t" r="r" b="b"/>
              <a:pathLst>
                <a:path w="910872" h="602901">
                  <a:moveTo>
                    <a:pt x="0" y="0"/>
                  </a:moveTo>
                  <a:cubicBezTo>
                    <a:pt x="129361" y="301450"/>
                    <a:pt x="258722" y="602901"/>
                    <a:pt x="410534" y="602901"/>
                  </a:cubicBezTo>
                  <a:cubicBezTo>
                    <a:pt x="562346" y="602901"/>
                    <a:pt x="810377" y="106897"/>
                    <a:pt x="910872" y="0"/>
                  </a:cubicBezTo>
                </a:path>
              </a:pathLst>
            </a:cu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2" name="Straight Arrow Connector 21"/>
          <p:cNvCxnSpPr/>
          <p:nvPr/>
        </p:nvCxnSpPr>
        <p:spPr>
          <a:xfrm>
            <a:off x="688122" y="3755814"/>
            <a:ext cx="0" cy="900635"/>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20730" y="3989409"/>
            <a:ext cx="136470" cy="369332"/>
          </a:xfrm>
          <a:prstGeom prst="rect">
            <a:avLst/>
          </a:prstGeom>
          <a:noFill/>
        </p:spPr>
        <p:txBody>
          <a:bodyPr wrap="square" rtlCol="0">
            <a:spAutoFit/>
          </a:bodyPr>
          <a:lstStyle/>
          <a:p>
            <a:r>
              <a:rPr lang="en-US" dirty="0" smtClean="0"/>
              <a:t>E</a:t>
            </a:r>
            <a:endParaRPr lang="en-US" dirty="0"/>
          </a:p>
        </p:txBody>
      </p:sp>
      <p:grpSp>
        <p:nvGrpSpPr>
          <p:cNvPr id="30" name="Group 29"/>
          <p:cNvGrpSpPr/>
          <p:nvPr/>
        </p:nvGrpSpPr>
        <p:grpSpPr>
          <a:xfrm>
            <a:off x="785325" y="3325218"/>
            <a:ext cx="325730" cy="369332"/>
            <a:chOff x="4191488" y="5178176"/>
            <a:chExt cx="325730" cy="369332"/>
          </a:xfrm>
        </p:grpSpPr>
        <p:sp>
          <p:nvSpPr>
            <p:cNvPr id="32" name="Oval 31"/>
            <p:cNvSpPr/>
            <p:nvPr/>
          </p:nvSpPr>
          <p:spPr>
            <a:xfrm>
              <a:off x="4223027" y="5239820"/>
              <a:ext cx="258923" cy="25890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3" name="TextBox 32"/>
            <p:cNvSpPr txBox="1"/>
            <p:nvPr/>
          </p:nvSpPr>
          <p:spPr>
            <a:xfrm>
              <a:off x="4191488" y="5178176"/>
              <a:ext cx="325730" cy="369332"/>
            </a:xfrm>
            <a:prstGeom prst="rect">
              <a:avLst/>
            </a:prstGeom>
            <a:noFill/>
          </p:spPr>
          <p:txBody>
            <a:bodyPr wrap="none" rtlCol="0">
              <a:spAutoFit/>
            </a:bodyPr>
            <a:lstStyle/>
            <a:p>
              <a:r>
                <a:rPr lang="en-US" dirty="0" smtClean="0"/>
                <a:t>+</a:t>
              </a:r>
              <a:endParaRPr lang="en-US" dirty="0"/>
            </a:p>
          </p:txBody>
        </p:sp>
      </p:grpSp>
      <p:grpSp>
        <p:nvGrpSpPr>
          <p:cNvPr id="34" name="Group 33"/>
          <p:cNvGrpSpPr/>
          <p:nvPr/>
        </p:nvGrpSpPr>
        <p:grpSpPr>
          <a:xfrm>
            <a:off x="5624557" y="4096992"/>
            <a:ext cx="261535" cy="369332"/>
            <a:chOff x="4245965" y="4870488"/>
            <a:chExt cx="261535" cy="369332"/>
          </a:xfrm>
        </p:grpSpPr>
        <p:sp>
          <p:nvSpPr>
            <p:cNvPr id="35" name="Oval 34"/>
            <p:cNvSpPr/>
            <p:nvPr/>
          </p:nvSpPr>
          <p:spPr>
            <a:xfrm>
              <a:off x="4245965" y="4943925"/>
              <a:ext cx="258923" cy="258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245965" y="4870488"/>
              <a:ext cx="261535" cy="369332"/>
            </a:xfrm>
            <a:prstGeom prst="rect">
              <a:avLst/>
            </a:prstGeom>
            <a:noFill/>
          </p:spPr>
          <p:txBody>
            <a:bodyPr wrap="none" rtlCol="0">
              <a:spAutoFit/>
            </a:bodyPr>
            <a:lstStyle/>
            <a:p>
              <a:r>
                <a:rPr lang="en-US" dirty="0"/>
                <a:t>-</a:t>
              </a:r>
            </a:p>
          </p:txBody>
        </p:sp>
      </p:grpSp>
      <p:grpSp>
        <p:nvGrpSpPr>
          <p:cNvPr id="39" name="Group 38"/>
          <p:cNvGrpSpPr/>
          <p:nvPr/>
        </p:nvGrpSpPr>
        <p:grpSpPr>
          <a:xfrm>
            <a:off x="2127605" y="3325218"/>
            <a:ext cx="325730" cy="369332"/>
            <a:chOff x="4191488" y="5178176"/>
            <a:chExt cx="325730" cy="369332"/>
          </a:xfrm>
        </p:grpSpPr>
        <p:sp>
          <p:nvSpPr>
            <p:cNvPr id="40" name="Oval 39"/>
            <p:cNvSpPr/>
            <p:nvPr/>
          </p:nvSpPr>
          <p:spPr>
            <a:xfrm>
              <a:off x="4223027" y="5239820"/>
              <a:ext cx="258923" cy="25890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1" name="TextBox 40"/>
            <p:cNvSpPr txBox="1"/>
            <p:nvPr/>
          </p:nvSpPr>
          <p:spPr>
            <a:xfrm>
              <a:off x="4191488" y="5178176"/>
              <a:ext cx="325730" cy="369332"/>
            </a:xfrm>
            <a:prstGeom prst="rect">
              <a:avLst/>
            </a:prstGeom>
            <a:noFill/>
          </p:spPr>
          <p:txBody>
            <a:bodyPr wrap="none" rtlCol="0">
              <a:spAutoFit/>
            </a:bodyPr>
            <a:lstStyle/>
            <a:p>
              <a:r>
                <a:rPr lang="en-US" dirty="0" smtClean="0"/>
                <a:t>+</a:t>
              </a:r>
              <a:endParaRPr lang="en-US" dirty="0"/>
            </a:p>
          </p:txBody>
        </p:sp>
      </p:grpSp>
      <p:sp>
        <p:nvSpPr>
          <p:cNvPr id="26" name="TextBox 25"/>
          <p:cNvSpPr txBox="1"/>
          <p:nvPr/>
        </p:nvSpPr>
        <p:spPr>
          <a:xfrm>
            <a:off x="611148" y="5015618"/>
            <a:ext cx="4597498" cy="954107"/>
          </a:xfrm>
          <a:prstGeom prst="rect">
            <a:avLst/>
          </a:prstGeom>
          <a:noFill/>
        </p:spPr>
        <p:txBody>
          <a:bodyPr wrap="square" rtlCol="0">
            <a:spAutoFit/>
          </a:bodyPr>
          <a:lstStyle/>
          <a:p>
            <a:r>
              <a:rPr lang="en-US" sz="2800" dirty="0" smtClean="0">
                <a:latin typeface="Franklin Gothic Book"/>
                <a:cs typeface="Franklin Gothic Book"/>
              </a:rPr>
              <a:t>Test under changing temperature to distinguish</a:t>
            </a:r>
            <a:endParaRPr lang="en-US" sz="2800" dirty="0">
              <a:latin typeface="Franklin Gothic Book"/>
              <a:cs typeface="Franklin Gothic Book"/>
            </a:endParaRPr>
          </a:p>
        </p:txBody>
      </p:sp>
      <p:grpSp>
        <p:nvGrpSpPr>
          <p:cNvPr id="52" name="Group 51"/>
          <p:cNvGrpSpPr/>
          <p:nvPr/>
        </p:nvGrpSpPr>
        <p:grpSpPr>
          <a:xfrm>
            <a:off x="6084853" y="4133940"/>
            <a:ext cx="261535" cy="369332"/>
            <a:chOff x="4245965" y="4870488"/>
            <a:chExt cx="261535" cy="369332"/>
          </a:xfrm>
        </p:grpSpPr>
        <p:sp>
          <p:nvSpPr>
            <p:cNvPr id="53" name="Oval 52"/>
            <p:cNvSpPr/>
            <p:nvPr/>
          </p:nvSpPr>
          <p:spPr>
            <a:xfrm>
              <a:off x="4245965" y="4943925"/>
              <a:ext cx="258923" cy="258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4245965" y="4870488"/>
              <a:ext cx="261535" cy="369332"/>
            </a:xfrm>
            <a:prstGeom prst="rect">
              <a:avLst/>
            </a:prstGeom>
            <a:noFill/>
          </p:spPr>
          <p:txBody>
            <a:bodyPr wrap="none" rtlCol="0">
              <a:spAutoFit/>
            </a:bodyPr>
            <a:lstStyle/>
            <a:p>
              <a:r>
                <a:rPr lang="en-US" dirty="0"/>
                <a:t>-</a:t>
              </a:r>
            </a:p>
          </p:txBody>
        </p:sp>
      </p:grpSp>
      <p:grpSp>
        <p:nvGrpSpPr>
          <p:cNvPr id="55" name="Group 54"/>
          <p:cNvGrpSpPr/>
          <p:nvPr/>
        </p:nvGrpSpPr>
        <p:grpSpPr>
          <a:xfrm>
            <a:off x="6506662" y="4106748"/>
            <a:ext cx="261535" cy="369332"/>
            <a:chOff x="4245965" y="4870488"/>
            <a:chExt cx="261535" cy="369332"/>
          </a:xfrm>
        </p:grpSpPr>
        <p:sp>
          <p:nvSpPr>
            <p:cNvPr id="56" name="Oval 55"/>
            <p:cNvSpPr/>
            <p:nvPr/>
          </p:nvSpPr>
          <p:spPr>
            <a:xfrm>
              <a:off x="4245965" y="4943925"/>
              <a:ext cx="258923" cy="258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4245965" y="4870488"/>
              <a:ext cx="261535" cy="369332"/>
            </a:xfrm>
            <a:prstGeom prst="rect">
              <a:avLst/>
            </a:prstGeom>
            <a:noFill/>
          </p:spPr>
          <p:txBody>
            <a:bodyPr wrap="none" rtlCol="0">
              <a:spAutoFit/>
            </a:bodyPr>
            <a:lstStyle/>
            <a:p>
              <a:r>
                <a:rPr lang="en-US" dirty="0"/>
                <a:t>-</a:t>
              </a:r>
            </a:p>
          </p:txBody>
        </p:sp>
      </p:grpSp>
      <p:sp>
        <p:nvSpPr>
          <p:cNvPr id="59" name="Freeform 58"/>
          <p:cNvSpPr/>
          <p:nvPr/>
        </p:nvSpPr>
        <p:spPr>
          <a:xfrm>
            <a:off x="5118845" y="4264037"/>
            <a:ext cx="654288" cy="187173"/>
          </a:xfrm>
          <a:custGeom>
            <a:avLst/>
            <a:gdLst>
              <a:gd name="connsiteX0" fmla="*/ 0 w 654288"/>
              <a:gd name="connsiteY0" fmla="*/ 187173 h 187173"/>
              <a:gd name="connsiteX1" fmla="*/ 461850 w 654288"/>
              <a:gd name="connsiteY1" fmla="*/ 7586 h 187173"/>
              <a:gd name="connsiteX2" fmla="*/ 654288 w 654288"/>
              <a:gd name="connsiteY2" fmla="*/ 46069 h 187173"/>
            </a:gdLst>
            <a:ahLst/>
            <a:cxnLst>
              <a:cxn ang="0">
                <a:pos x="connsiteX0" y="connsiteY0"/>
              </a:cxn>
              <a:cxn ang="0">
                <a:pos x="connsiteX1" y="connsiteY1"/>
              </a:cxn>
              <a:cxn ang="0">
                <a:pos x="connsiteX2" y="connsiteY2"/>
              </a:cxn>
            </a:cxnLst>
            <a:rect l="l" t="t" r="r" b="b"/>
            <a:pathLst>
              <a:path w="654288" h="187173">
                <a:moveTo>
                  <a:pt x="0" y="187173"/>
                </a:moveTo>
                <a:cubicBezTo>
                  <a:pt x="176401" y="109138"/>
                  <a:pt x="352802" y="31103"/>
                  <a:pt x="461850" y="7586"/>
                </a:cubicBezTo>
                <a:cubicBezTo>
                  <a:pt x="570898" y="-15931"/>
                  <a:pt x="611524" y="20414"/>
                  <a:pt x="654288" y="46069"/>
                </a:cubicBezTo>
              </a:path>
            </a:pathLst>
          </a:custGeom>
          <a:ln w="19050" cmpd="sng">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a:off x="5118845" y="4220241"/>
            <a:ext cx="1116139" cy="230969"/>
          </a:xfrm>
          <a:custGeom>
            <a:avLst/>
            <a:gdLst>
              <a:gd name="connsiteX0" fmla="*/ 0 w 1116139"/>
              <a:gd name="connsiteY0" fmla="*/ 230969 h 230969"/>
              <a:gd name="connsiteX1" fmla="*/ 551655 w 1116139"/>
              <a:gd name="connsiteY1" fmla="*/ 71 h 230969"/>
              <a:gd name="connsiteX2" fmla="*/ 872385 w 1116139"/>
              <a:gd name="connsiteY2" fmla="*/ 205314 h 230969"/>
              <a:gd name="connsiteX3" fmla="*/ 1116139 w 1116139"/>
              <a:gd name="connsiteY3" fmla="*/ 128348 h 230969"/>
            </a:gdLst>
            <a:ahLst/>
            <a:cxnLst>
              <a:cxn ang="0">
                <a:pos x="connsiteX0" y="connsiteY0"/>
              </a:cxn>
              <a:cxn ang="0">
                <a:pos x="connsiteX1" y="connsiteY1"/>
              </a:cxn>
              <a:cxn ang="0">
                <a:pos x="connsiteX2" y="connsiteY2"/>
              </a:cxn>
              <a:cxn ang="0">
                <a:pos x="connsiteX3" y="connsiteY3"/>
              </a:cxn>
            </a:cxnLst>
            <a:rect l="l" t="t" r="r" b="b"/>
            <a:pathLst>
              <a:path w="1116139" h="230969">
                <a:moveTo>
                  <a:pt x="0" y="230969"/>
                </a:moveTo>
                <a:cubicBezTo>
                  <a:pt x="203129" y="117658"/>
                  <a:pt x="406258" y="4347"/>
                  <a:pt x="551655" y="71"/>
                </a:cubicBezTo>
                <a:cubicBezTo>
                  <a:pt x="697052" y="-4205"/>
                  <a:pt x="778304" y="183935"/>
                  <a:pt x="872385" y="205314"/>
                </a:cubicBezTo>
                <a:cubicBezTo>
                  <a:pt x="966466" y="226693"/>
                  <a:pt x="1116139" y="128348"/>
                  <a:pt x="1116139" y="128348"/>
                </a:cubicBezTo>
              </a:path>
            </a:pathLst>
          </a:custGeom>
          <a:ln w="38100" cmpd="sng">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pPr>
              <a:defRPr/>
            </a:pPr>
            <a:fld id="{A69DFFF7-9D80-8947-9405-CF6E9E218F4B}" type="slidenum">
              <a:rPr lang="en-US" smtClean="0"/>
              <a:pPr>
                <a:defRPr/>
              </a:pPr>
              <a:t>47</a:t>
            </a:fld>
            <a:endParaRPr lang="en-US" dirty="0"/>
          </a:p>
        </p:txBody>
      </p:sp>
    </p:spTree>
    <p:extLst>
      <p:ext uri="{BB962C8B-B14F-4D97-AF65-F5344CB8AC3E}">
        <p14:creationId xmlns:p14="http://schemas.microsoft.com/office/powerpoint/2010/main" val="3321403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1111 0.00555 C 0.02673 0.00671 0.03228 0.00625 0.05901 0.01134 C 0.06508 0.01388 0.06821 0.01411 0.07306 0.02059 C 0.07341 0.02244 0.07376 0.02429 0.07445 0.02614 C 0.07515 0.02799 0.07654 0.02961 0.07723 0.03169 C 0.08087 0.04349 0.08174 0.06038 0.08296 0.07287 C 0.08209 0.09415 0.08452 0.10548 0.07862 0.12144 " pathEditMode="relative" rAng="0" ptsTypes="ffffffA">
                                      <p:cBhvr>
                                        <p:cTn id="10" dur="2000" fill="hold"/>
                                        <p:tgtEl>
                                          <p:spTgt spid="30"/>
                                        </p:tgtEl>
                                        <p:attrNameLst>
                                          <p:attrName>ppt_x</p:attrName>
                                          <p:attrName>ppt_y</p:attrName>
                                        </p:attrNameLst>
                                      </p:cBhvr>
                                      <p:rCtr x="4773" y="578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4.45331E-6 -1.70252E-6 C 0.01804 0.00139 0.0295 0.00486 0.04633 0.00925 C 0.05293 0.01504 0.06664 0.02406 0.06733 0.03724 C 0.06768 0.0458 0.06733 0.05459 0.06733 0.06338 " pathEditMode="relative" rAng="0" ptsTypes="fffA">
                                      <p:cBhvr>
                                        <p:cTn id="18" dur="2000" fill="hold"/>
                                        <p:tgtEl>
                                          <p:spTgt spid="39"/>
                                        </p:tgtEl>
                                        <p:attrNameLst>
                                          <p:attrName>ppt_x</p:attrName>
                                          <p:attrName>ppt_y</p:attrName>
                                        </p:attrNameLst>
                                      </p:cBhvr>
                                      <p:rCtr x="3384" y="3169"/>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6734 0.06338 C 0.07185 0.04534 0.07602 0.02776 0.08695 0.02105 C 0.09216 0.01365 0.09754 0.00347 0.10361 -3.81679E-7 C 0.11055 0.00046 0.11767 0.00023 0.12461 0.00254 C 0.12825 0.00347 0.13155 0.00995 0.13554 0.01064 C 0.14301 0.01134 0.15047 0.01064 0.15811 0.01064 " pathEditMode="relative" rAng="0" ptsTypes="fffffA">
                                      <p:cBhvr>
                                        <p:cTn id="22" dur="2000" fill="hold"/>
                                        <p:tgtEl>
                                          <p:spTgt spid="39"/>
                                        </p:tgtEl>
                                        <p:attrNameLst>
                                          <p:attrName>ppt_x</p:attrName>
                                          <p:attrName>ppt_y</p:attrName>
                                        </p:attrNameLst>
                                      </p:cBhvr>
                                      <p:rCtr x="4530" y="-3169"/>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4.56786E-6 6.22484E-6 L -0.07012 0.02059 " pathEditMode="relative" ptsTypes="AA">
                                      <p:cBhvr>
                                        <p:cTn id="30" dur="2000" fill="hold"/>
                                        <p:tgtEl>
                                          <p:spTgt spid="34"/>
                                        </p:tgtEl>
                                        <p:attrNameLst>
                                          <p:attrName>ppt_x</p:attrName>
                                          <p:attrName>ppt_y</p:attrName>
                                        </p:attrNameLst>
                                      </p:cBhvr>
                                    </p:animMotion>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1.79371E-6 6.16952E-6 L -0.11912 0.01784 " pathEditMode="relative" ptsTypes="AA">
                                      <p:cBhvr>
                                        <p:cTn id="41" dur="2000" fill="hold"/>
                                        <p:tgtEl>
                                          <p:spTgt spid="52"/>
                                        </p:tgtEl>
                                        <p:attrNameLst>
                                          <p:attrName>ppt_x</p:attrName>
                                          <p:attrName>ppt_y</p:attrName>
                                        </p:attrNameLst>
                                      </p:cBhvr>
                                    </p:animMotion>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9.776E-7 6.16952E-6 L -0.16079 0.01807 " pathEditMode="relative" ptsTypes="AA">
                                      <p:cBhvr>
                                        <p:cTn id="52" dur="2000" fill="hold"/>
                                        <p:tgtEl>
                                          <p:spTgt spid="55"/>
                                        </p:tgtEl>
                                        <p:attrNameLst>
                                          <p:attrName>ppt_x</p:attrName>
                                          <p:attrName>ppt_y</p:attrName>
                                        </p:attrNameLst>
                                      </p:cBhvr>
                                    </p:animMotion>
                                  </p:childTnLst>
                                </p:cTn>
                              </p:par>
                            </p:childTnLst>
                          </p:cTn>
                        </p:par>
                        <p:par>
                          <p:cTn id="53" fill="hold">
                            <p:stCondLst>
                              <p:cond delay="2000"/>
                            </p:stCondLst>
                            <p:childTnLst>
                              <p:par>
                                <p:cTn id="54" presetID="1"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9" grpId="0" animBg="1"/>
      <p:bldP spid="6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MJD Alpha Backgrounds</a:t>
            </a:r>
            <a:endParaRPr lang="en-US" dirty="0">
              <a:solidFill>
                <a:srgbClr val="000090"/>
              </a:solidFill>
            </a:endParaRPr>
          </a:p>
        </p:txBody>
      </p:sp>
      <p:sp>
        <p:nvSpPr>
          <p:cNvPr id="3" name="Content Placeholder 2"/>
          <p:cNvSpPr>
            <a:spLocks noGrp="1"/>
          </p:cNvSpPr>
          <p:nvPr>
            <p:ph idx="1"/>
          </p:nvPr>
        </p:nvSpPr>
        <p:spPr>
          <a:xfrm>
            <a:off x="457202" y="1385464"/>
            <a:ext cx="3499514" cy="4740700"/>
          </a:xfrm>
        </p:spPr>
        <p:txBody>
          <a:bodyPr/>
          <a:lstStyle/>
          <a:p>
            <a:r>
              <a:rPr lang="en-US" dirty="0" smtClean="0">
                <a:latin typeface="Franklin Gothic Book"/>
                <a:cs typeface="Franklin Gothic Book"/>
              </a:rPr>
              <a:t>Identified high</a:t>
            </a:r>
            <a:r>
              <a:rPr lang="el-GR" dirty="0" smtClean="0">
                <a:latin typeface="Franklin Gothic Book"/>
                <a:cs typeface="Franklin Gothic Book"/>
              </a:rPr>
              <a:t> α-</a:t>
            </a:r>
            <a:r>
              <a:rPr lang="en-US" dirty="0" smtClean="0">
                <a:latin typeface="Franklin Gothic Book"/>
                <a:cs typeface="Franklin Gothic Book"/>
              </a:rPr>
              <a:t>rate detectors</a:t>
            </a:r>
          </a:p>
          <a:p>
            <a:r>
              <a:rPr lang="en-US" baseline="30000" dirty="0" smtClean="0">
                <a:latin typeface="Franklin Gothic Book"/>
                <a:cs typeface="Franklin Gothic Book"/>
              </a:rPr>
              <a:t>210</a:t>
            </a:r>
            <a:r>
              <a:rPr lang="en-US" dirty="0" smtClean="0">
                <a:latin typeface="Franklin Gothic Book"/>
                <a:cs typeface="Franklin Gothic Book"/>
              </a:rPr>
              <a:t>Po </a:t>
            </a:r>
            <a:r>
              <a:rPr lang="en-US" i="1" dirty="0" smtClean="0">
                <a:latin typeface="Franklin Gothic Book"/>
                <a:cs typeface="Franklin Gothic Book"/>
              </a:rPr>
              <a:t>is</a:t>
            </a:r>
            <a:r>
              <a:rPr lang="en-US" dirty="0" smtClean="0">
                <a:latin typeface="Franklin Gothic Book"/>
                <a:cs typeface="Franklin Gothic Book"/>
              </a:rPr>
              <a:t> </a:t>
            </a:r>
            <a:r>
              <a:rPr lang="en-US" dirty="0" err="1" smtClean="0">
                <a:latin typeface="Franklin Gothic Book"/>
                <a:cs typeface="Franklin Gothic Book"/>
              </a:rPr>
              <a:t>Pb</a:t>
            </a:r>
            <a:r>
              <a:rPr lang="en-US" dirty="0" smtClean="0">
                <a:latin typeface="Franklin Gothic Book"/>
                <a:cs typeface="Franklin Gothic Book"/>
              </a:rPr>
              <a:t>-supported</a:t>
            </a:r>
          </a:p>
          <a:p>
            <a:r>
              <a:rPr lang="en-US" dirty="0" smtClean="0">
                <a:latin typeface="Franklin Gothic Book"/>
                <a:cs typeface="Franklin Gothic Book"/>
              </a:rPr>
              <a:t>But </a:t>
            </a:r>
            <a:r>
              <a:rPr lang="el-GR" dirty="0" smtClean="0">
                <a:latin typeface="Franklin Gothic Book"/>
                <a:cs typeface="Franklin Gothic Book"/>
              </a:rPr>
              <a:t>α</a:t>
            </a:r>
            <a:r>
              <a:rPr lang="en-US" dirty="0" smtClean="0">
                <a:latin typeface="Franklin Gothic Book"/>
                <a:cs typeface="Franklin Gothic Book"/>
              </a:rPr>
              <a:t> rejection is already good, and can still be improved </a:t>
            </a:r>
            <a:endParaRPr lang="en-US" baseline="300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8C3A06C3-DED4-E546-88B6-E22F3825C43E}" type="datetime1">
              <a:rPr lang="en-US" smtClean="0"/>
              <a:t>8/3/17</a:t>
            </a:fld>
            <a:endParaRPr lang="en-US" dirty="0"/>
          </a:p>
        </p:txBody>
      </p:sp>
      <p:pic>
        <p:nvPicPr>
          <p:cNvPr id="6" name="Picture 5" descr="Very_sad_emoji_icon_png_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659" y="2771015"/>
            <a:ext cx="514317" cy="514317"/>
          </a:xfrm>
          <a:prstGeom prst="rect">
            <a:avLst/>
          </a:prstGeom>
        </p:spPr>
      </p:pic>
      <p:pic>
        <p:nvPicPr>
          <p:cNvPr id="7" name="Picture 6" descr="rateDist_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093" y="1580271"/>
            <a:ext cx="4574213" cy="3106271"/>
          </a:xfrm>
          <a:prstGeom prst="rect">
            <a:avLst/>
          </a:prstGeom>
        </p:spPr>
      </p:pic>
      <p:sp>
        <p:nvSpPr>
          <p:cNvPr id="8" name="TextBox 7"/>
          <p:cNvSpPr txBox="1"/>
          <p:nvPr/>
        </p:nvSpPr>
        <p:spPr>
          <a:xfrm>
            <a:off x="4890793" y="4828287"/>
            <a:ext cx="3190561" cy="646331"/>
          </a:xfrm>
          <a:prstGeom prst="rect">
            <a:avLst/>
          </a:prstGeom>
          <a:noFill/>
        </p:spPr>
        <p:txBody>
          <a:bodyPr wrap="square" rtlCol="0">
            <a:spAutoFit/>
          </a:bodyPr>
          <a:lstStyle/>
          <a:p>
            <a:r>
              <a:rPr lang="el-GR" dirty="0" smtClean="0"/>
              <a:t>7</a:t>
            </a:r>
            <a:r>
              <a:rPr lang="en-US" dirty="0"/>
              <a:t> </a:t>
            </a:r>
            <a:r>
              <a:rPr lang="en-US" dirty="0" smtClean="0"/>
              <a:t>detectors have rates inconsistent with the average</a:t>
            </a:r>
            <a:endParaRPr lang="en-US" dirty="0"/>
          </a:p>
        </p:txBody>
      </p:sp>
      <p:sp>
        <p:nvSpPr>
          <p:cNvPr id="9" name="Slide Number Placeholder 8"/>
          <p:cNvSpPr>
            <a:spLocks noGrp="1"/>
          </p:cNvSpPr>
          <p:nvPr>
            <p:ph type="sldNum" sz="quarter" idx="12"/>
          </p:nvPr>
        </p:nvSpPr>
        <p:spPr/>
        <p:txBody>
          <a:bodyPr/>
          <a:lstStyle/>
          <a:p>
            <a:pPr>
              <a:defRPr/>
            </a:pPr>
            <a:fld id="{A69DFFF7-9D80-8947-9405-CF6E9E218F4B}" type="slidenum">
              <a:rPr lang="en-US" smtClean="0"/>
              <a:pPr>
                <a:defRPr/>
              </a:pPr>
              <a:t>48</a:t>
            </a:fld>
            <a:endParaRPr lang="en-US" dirty="0"/>
          </a:p>
        </p:txBody>
      </p:sp>
    </p:spTree>
    <p:extLst>
      <p:ext uri="{BB962C8B-B14F-4D97-AF65-F5344CB8AC3E}">
        <p14:creationId xmlns:p14="http://schemas.microsoft.com/office/powerpoint/2010/main" val="3307191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Neutrino Mass</a:t>
            </a:r>
            <a:endParaRPr lang="en-US" dirty="0">
              <a:solidFill>
                <a:srgbClr val="000090"/>
              </a:solidFill>
            </a:endParaRPr>
          </a:p>
        </p:txBody>
      </p:sp>
      <p:sp>
        <p:nvSpPr>
          <p:cNvPr id="3" name="Content Placeholder 2"/>
          <p:cNvSpPr>
            <a:spLocks noGrp="1"/>
          </p:cNvSpPr>
          <p:nvPr>
            <p:ph idx="1"/>
          </p:nvPr>
        </p:nvSpPr>
        <p:spPr/>
        <p:txBody>
          <a:bodyPr/>
          <a:lstStyle/>
          <a:p>
            <a:r>
              <a:rPr lang="en-US" dirty="0" smtClean="0">
                <a:latin typeface="Franklin Gothic Book"/>
                <a:cs typeface="Franklin Gothic Book"/>
              </a:rPr>
              <a:t>Mass </a:t>
            </a:r>
            <a:r>
              <a:rPr lang="en-US" dirty="0">
                <a:latin typeface="Franklin Gothic Book"/>
                <a:cs typeface="Franklin Gothic Book"/>
              </a:rPr>
              <a:t>must be </a:t>
            </a:r>
            <a:r>
              <a:rPr lang="en-US" dirty="0" smtClean="0">
                <a:latin typeface="Franklin Gothic Book"/>
                <a:cs typeface="Franklin Gothic Book"/>
              </a:rPr>
              <a:t>BSM</a:t>
            </a:r>
          </a:p>
          <a:p>
            <a:r>
              <a:rPr lang="en-US" dirty="0" smtClean="0">
                <a:latin typeface="Franklin Gothic Book"/>
                <a:cs typeface="Franklin Gothic Book"/>
              </a:rPr>
              <a:t>Two ways to give the neutrino mass:</a:t>
            </a:r>
          </a:p>
          <a:p>
            <a:pPr marL="457200" lvl="1" indent="0">
              <a:buNone/>
            </a:pPr>
            <a:r>
              <a:rPr lang="en-US" dirty="0" smtClean="0">
                <a:latin typeface="Franklin Gothic Book"/>
                <a:cs typeface="Franklin Gothic Book"/>
              </a:rPr>
              <a:t>Dirac:						</a:t>
            </a:r>
            <a:r>
              <a:rPr lang="en-US" dirty="0">
                <a:latin typeface="Franklin Gothic Book"/>
                <a:cs typeface="Franklin Gothic Book"/>
              </a:rPr>
              <a:t>	</a:t>
            </a:r>
            <a:r>
              <a:rPr lang="en-US" dirty="0" smtClean="0">
                <a:latin typeface="Franklin Gothic Book"/>
                <a:cs typeface="Franklin Gothic Book"/>
              </a:rPr>
              <a:t>	Majorana:</a:t>
            </a:r>
          </a:p>
          <a:p>
            <a:pPr marL="0" indent="0">
              <a:buNone/>
            </a:pPr>
            <a:endParaRPr lang="en-US" dirty="0" smtClean="0">
              <a:latin typeface="Franklin Gothic Book"/>
              <a:cs typeface="Franklin Gothic Book"/>
            </a:endParaRPr>
          </a:p>
          <a:p>
            <a:pPr marL="0" indent="0">
              <a:buNone/>
            </a:pPr>
            <a:endParaRPr lang="en-US"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8027C099-1396-354B-A968-8B9454C2018B}" type="datetime1">
              <a:rPr lang="en-US" smtClean="0"/>
              <a:t>8/3/17</a:t>
            </a:fld>
            <a:endParaRPr lang="en-US"/>
          </a:p>
        </p:txBody>
      </p:sp>
      <p:grpSp>
        <p:nvGrpSpPr>
          <p:cNvPr id="10" name="Group 9"/>
          <p:cNvGrpSpPr/>
          <p:nvPr/>
        </p:nvGrpSpPr>
        <p:grpSpPr>
          <a:xfrm>
            <a:off x="1268922" y="3157346"/>
            <a:ext cx="2408536" cy="687740"/>
            <a:chOff x="543171" y="4117866"/>
            <a:chExt cx="2408536" cy="687740"/>
          </a:xfrm>
        </p:grpSpPr>
        <p:cxnSp>
          <p:nvCxnSpPr>
            <p:cNvPr id="11" name="Straight Connector 10"/>
            <p:cNvCxnSpPr/>
            <p:nvPr/>
          </p:nvCxnSpPr>
          <p:spPr>
            <a:xfrm flipV="1">
              <a:off x="543171" y="4668303"/>
              <a:ext cx="1155514" cy="22884"/>
            </a:xfrm>
            <a:prstGeom prst="line">
              <a:avLst/>
            </a:prstGeom>
            <a:ln w="38100" cmpd="sng">
              <a:solidFill>
                <a:srgbClr val="000090"/>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872961" y="4117866"/>
              <a:ext cx="2078746" cy="687740"/>
              <a:chOff x="872961" y="4117866"/>
              <a:chExt cx="2078746" cy="687740"/>
            </a:xfrm>
          </p:grpSpPr>
          <p:cxnSp>
            <p:nvCxnSpPr>
              <p:cNvPr id="13" name="Straight Arrow Connector 12"/>
              <p:cNvCxnSpPr/>
              <p:nvPr/>
            </p:nvCxnSpPr>
            <p:spPr>
              <a:xfrm>
                <a:off x="1698685" y="4668303"/>
                <a:ext cx="1253022" cy="0"/>
              </a:xfrm>
              <a:prstGeom prst="straightConnector1">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Multiply 13"/>
              <p:cNvSpPr/>
              <p:nvPr/>
            </p:nvSpPr>
            <p:spPr>
              <a:xfrm>
                <a:off x="1567383" y="4519558"/>
                <a:ext cx="257154" cy="286048"/>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3682147878"/>
                  </p:ext>
                </p:extLst>
              </p:nvPr>
            </p:nvGraphicFramePr>
            <p:xfrm>
              <a:off x="872961" y="4228217"/>
              <a:ext cx="362374" cy="386532"/>
            </p:xfrm>
            <a:graphic>
              <a:graphicData uri="http://schemas.openxmlformats.org/presentationml/2006/ole">
                <mc:AlternateContent xmlns:mc="http://schemas.openxmlformats.org/markup-compatibility/2006">
                  <mc:Choice xmlns:v="urn:schemas-microsoft-com:vml" Requires="v">
                    <p:oleObj spid="_x0000_s15552" name="Equation" r:id="rId3" imgW="190500" imgH="203200" progId="Equation.3">
                      <p:embed/>
                    </p:oleObj>
                  </mc:Choice>
                  <mc:Fallback>
                    <p:oleObj name="Equation" r:id="rId3" imgW="190500" imgH="203200" progId="Equation.3">
                      <p:embed/>
                      <p:pic>
                        <p:nvPicPr>
                          <p:cNvPr id="0" name=""/>
                          <p:cNvPicPr/>
                          <p:nvPr/>
                        </p:nvPicPr>
                        <p:blipFill>
                          <a:blip r:embed="rId4"/>
                          <a:stretch>
                            <a:fillRect/>
                          </a:stretch>
                        </p:blipFill>
                        <p:spPr>
                          <a:xfrm>
                            <a:off x="872961" y="4228217"/>
                            <a:ext cx="362374" cy="386532"/>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469245326"/>
                  </p:ext>
                </p:extLst>
              </p:nvPr>
            </p:nvGraphicFramePr>
            <p:xfrm>
              <a:off x="2164292" y="4211632"/>
              <a:ext cx="362111" cy="386252"/>
            </p:xfrm>
            <a:graphic>
              <a:graphicData uri="http://schemas.openxmlformats.org/presentationml/2006/ole">
                <mc:AlternateContent xmlns:mc="http://schemas.openxmlformats.org/markup-compatibility/2006">
                  <mc:Choice xmlns:v="urn:schemas-microsoft-com:vml" Requires="v">
                    <p:oleObj spid="_x0000_s15553" name="Equation" r:id="rId5" imgW="190500" imgH="203200" progId="Equation.3">
                      <p:embed/>
                    </p:oleObj>
                  </mc:Choice>
                  <mc:Fallback>
                    <p:oleObj name="Equation" r:id="rId5" imgW="190500" imgH="203200" progId="Equation.3">
                      <p:embed/>
                      <p:pic>
                        <p:nvPicPr>
                          <p:cNvPr id="0" name=""/>
                          <p:cNvPicPr/>
                          <p:nvPr/>
                        </p:nvPicPr>
                        <p:blipFill>
                          <a:blip r:embed="rId6"/>
                          <a:stretch>
                            <a:fillRect/>
                          </a:stretch>
                        </p:blipFill>
                        <p:spPr>
                          <a:xfrm>
                            <a:off x="2164292" y="4211632"/>
                            <a:ext cx="362111" cy="386252"/>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418740831"/>
                  </p:ext>
                </p:extLst>
              </p:nvPr>
            </p:nvGraphicFramePr>
            <p:xfrm>
              <a:off x="1472733" y="4117866"/>
              <a:ext cx="451904" cy="401692"/>
            </p:xfrm>
            <a:graphic>
              <a:graphicData uri="http://schemas.openxmlformats.org/presentationml/2006/ole">
                <mc:AlternateContent xmlns:mc="http://schemas.openxmlformats.org/markup-compatibility/2006">
                  <mc:Choice xmlns:v="urn:schemas-microsoft-com:vml" Requires="v">
                    <p:oleObj spid="_x0000_s15554" name="Equation" r:id="rId7" imgW="228600" imgH="203200" progId="Equation.3">
                      <p:embed/>
                    </p:oleObj>
                  </mc:Choice>
                  <mc:Fallback>
                    <p:oleObj name="Equation" r:id="rId7" imgW="228600" imgH="203200" progId="Equation.3">
                      <p:embed/>
                      <p:pic>
                        <p:nvPicPr>
                          <p:cNvPr id="0" name=""/>
                          <p:cNvPicPr/>
                          <p:nvPr/>
                        </p:nvPicPr>
                        <p:blipFill>
                          <a:blip r:embed="rId8"/>
                          <a:stretch>
                            <a:fillRect/>
                          </a:stretch>
                        </p:blipFill>
                        <p:spPr>
                          <a:xfrm>
                            <a:off x="1472733" y="4117866"/>
                            <a:ext cx="451904" cy="401692"/>
                          </a:xfrm>
                          <a:prstGeom prst="rect">
                            <a:avLst/>
                          </a:prstGeom>
                        </p:spPr>
                      </p:pic>
                    </p:oleObj>
                  </mc:Fallback>
                </mc:AlternateContent>
              </a:graphicData>
            </a:graphic>
          </p:graphicFrame>
        </p:grpSp>
      </p:grpSp>
      <p:grpSp>
        <p:nvGrpSpPr>
          <p:cNvPr id="41" name="Group 40"/>
          <p:cNvGrpSpPr/>
          <p:nvPr/>
        </p:nvGrpSpPr>
        <p:grpSpPr>
          <a:xfrm>
            <a:off x="5364029" y="3158089"/>
            <a:ext cx="2408536" cy="662085"/>
            <a:chOff x="5457251" y="3414970"/>
            <a:chExt cx="2408536" cy="662085"/>
          </a:xfrm>
        </p:grpSpPr>
        <p:grpSp>
          <p:nvGrpSpPr>
            <p:cNvPr id="42" name="Group 41"/>
            <p:cNvGrpSpPr/>
            <p:nvPr/>
          </p:nvGrpSpPr>
          <p:grpSpPr>
            <a:xfrm>
              <a:off x="5457251" y="3437149"/>
              <a:ext cx="2408536" cy="639906"/>
              <a:chOff x="4639215" y="4117867"/>
              <a:chExt cx="2408536" cy="639906"/>
            </a:xfrm>
          </p:grpSpPr>
          <p:cxnSp>
            <p:nvCxnSpPr>
              <p:cNvPr id="44" name="Straight Arrow Connector 43"/>
              <p:cNvCxnSpPr/>
              <p:nvPr/>
            </p:nvCxnSpPr>
            <p:spPr>
              <a:xfrm>
                <a:off x="5794729" y="4614749"/>
                <a:ext cx="1253022" cy="0"/>
              </a:xfrm>
              <a:prstGeom prst="straightConnector1">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4639215" y="4117867"/>
                <a:ext cx="1984970" cy="639906"/>
                <a:chOff x="4639215" y="4117867"/>
                <a:chExt cx="1984970" cy="639906"/>
              </a:xfrm>
            </p:grpSpPr>
            <p:cxnSp>
              <p:nvCxnSpPr>
                <p:cNvPr id="46" name="Straight Connector 45"/>
                <p:cNvCxnSpPr/>
                <p:nvPr/>
              </p:nvCxnSpPr>
              <p:spPr>
                <a:xfrm flipV="1">
                  <a:off x="4639215" y="4614749"/>
                  <a:ext cx="1155514" cy="22884"/>
                </a:xfrm>
                <a:prstGeom prst="line">
                  <a:avLst/>
                </a:prstGeom>
                <a:ln w="38100" cmpd="sng">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47" name="Multiply 46"/>
                <p:cNvSpPr/>
                <p:nvPr/>
              </p:nvSpPr>
              <p:spPr>
                <a:xfrm>
                  <a:off x="5666152" y="4471725"/>
                  <a:ext cx="257154" cy="286048"/>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48" name="Object 47"/>
                <p:cNvGraphicFramePr>
                  <a:graphicFrameLocks noChangeAspect="1"/>
                </p:cNvGraphicFramePr>
                <p:nvPr>
                  <p:extLst>
                    <p:ext uri="{D42A27DB-BD31-4B8C-83A1-F6EECF244321}">
                      <p14:modId xmlns:p14="http://schemas.microsoft.com/office/powerpoint/2010/main" val="3042165960"/>
                    </p:ext>
                  </p:extLst>
                </p:nvPr>
              </p:nvGraphicFramePr>
              <p:xfrm>
                <a:off x="4906024" y="4117867"/>
                <a:ext cx="448240" cy="448240"/>
              </p:xfrm>
              <a:graphic>
                <a:graphicData uri="http://schemas.openxmlformats.org/presentationml/2006/ole">
                  <mc:AlternateContent xmlns:mc="http://schemas.openxmlformats.org/markup-compatibility/2006">
                    <mc:Choice xmlns:v="urn:schemas-microsoft-com:vml" Requires="v">
                      <p:oleObj spid="_x0000_s15555" name="Equation" r:id="rId9" imgW="304800" imgH="304800" progId="Equation.3">
                        <p:embed/>
                      </p:oleObj>
                    </mc:Choice>
                    <mc:Fallback>
                      <p:oleObj name="Equation" r:id="rId9" imgW="304800" imgH="304800" progId="Equation.3">
                        <p:embed/>
                        <p:pic>
                          <p:nvPicPr>
                            <p:cNvPr id="0" name=""/>
                            <p:cNvPicPr/>
                            <p:nvPr/>
                          </p:nvPicPr>
                          <p:blipFill>
                            <a:blip r:embed="rId10"/>
                            <a:stretch>
                              <a:fillRect/>
                            </a:stretch>
                          </p:blipFill>
                          <p:spPr>
                            <a:xfrm>
                              <a:off x="4906024" y="4117867"/>
                              <a:ext cx="448240" cy="448240"/>
                            </a:xfrm>
                            <a:prstGeom prst="rect">
                              <a:avLst/>
                            </a:prstGeom>
                          </p:spPr>
                        </p:pic>
                      </p:oleObj>
                    </mc:Fallback>
                  </mc:AlternateContent>
                </a:graphicData>
              </a:graphic>
            </p:graphicFrame>
            <p:graphicFrame>
              <p:nvGraphicFramePr>
                <p:cNvPr id="49" name="Object 48"/>
                <p:cNvGraphicFramePr>
                  <a:graphicFrameLocks noChangeAspect="1"/>
                </p:cNvGraphicFramePr>
                <p:nvPr>
                  <p:extLst>
                    <p:ext uri="{D42A27DB-BD31-4B8C-83A1-F6EECF244321}">
                      <p14:modId xmlns:p14="http://schemas.microsoft.com/office/powerpoint/2010/main" val="2918536738"/>
                    </p:ext>
                  </p:extLst>
                </p:nvPr>
              </p:nvGraphicFramePr>
              <p:xfrm>
                <a:off x="6307271" y="4203135"/>
                <a:ext cx="316914" cy="338042"/>
              </p:xfrm>
              <a:graphic>
                <a:graphicData uri="http://schemas.openxmlformats.org/presentationml/2006/ole">
                  <mc:AlternateContent xmlns:mc="http://schemas.openxmlformats.org/markup-compatibility/2006">
                    <mc:Choice xmlns:v="urn:schemas-microsoft-com:vml" Requires="v">
                      <p:oleObj spid="_x0000_s15556" name="Equation" r:id="rId11" imgW="190500" imgH="203200" progId="Equation.3">
                        <p:embed/>
                      </p:oleObj>
                    </mc:Choice>
                    <mc:Fallback>
                      <p:oleObj name="Equation" r:id="rId11" imgW="190500" imgH="203200" progId="Equation.3">
                        <p:embed/>
                        <p:pic>
                          <p:nvPicPr>
                            <p:cNvPr id="0" name=""/>
                            <p:cNvPicPr/>
                            <p:nvPr/>
                          </p:nvPicPr>
                          <p:blipFill>
                            <a:blip r:embed="rId12"/>
                            <a:stretch>
                              <a:fillRect/>
                            </a:stretch>
                          </p:blipFill>
                          <p:spPr>
                            <a:xfrm>
                              <a:off x="6307271" y="4203135"/>
                              <a:ext cx="316914" cy="338042"/>
                            </a:xfrm>
                            <a:prstGeom prst="rect">
                              <a:avLst/>
                            </a:prstGeom>
                          </p:spPr>
                        </p:pic>
                      </p:oleObj>
                    </mc:Fallback>
                  </mc:AlternateContent>
                </a:graphicData>
              </a:graphic>
            </p:graphicFrame>
          </p:grpSp>
        </p:grpSp>
        <p:graphicFrame>
          <p:nvGraphicFramePr>
            <p:cNvPr id="43" name="Object 42"/>
            <p:cNvGraphicFramePr>
              <a:graphicFrameLocks noChangeAspect="1"/>
            </p:cNvGraphicFramePr>
            <p:nvPr>
              <p:extLst>
                <p:ext uri="{D42A27DB-BD31-4B8C-83A1-F6EECF244321}">
                  <p14:modId xmlns:p14="http://schemas.microsoft.com/office/powerpoint/2010/main" val="2185775723"/>
                </p:ext>
              </p:extLst>
            </p:nvPr>
          </p:nvGraphicFramePr>
          <p:xfrm>
            <a:off x="6427522" y="3414970"/>
            <a:ext cx="397340" cy="376427"/>
          </p:xfrm>
          <a:graphic>
            <a:graphicData uri="http://schemas.openxmlformats.org/presentationml/2006/ole">
              <mc:AlternateContent xmlns:mc="http://schemas.openxmlformats.org/markup-compatibility/2006">
                <mc:Choice xmlns:v="urn:schemas-microsoft-com:vml" Requires="v">
                  <p:oleObj spid="_x0000_s15557" name="Equation" r:id="rId13" imgW="241300" imgH="228600" progId="Equation.3">
                    <p:embed/>
                  </p:oleObj>
                </mc:Choice>
                <mc:Fallback>
                  <p:oleObj name="Equation" r:id="rId13" imgW="241300" imgH="228600" progId="Equation.3">
                    <p:embed/>
                    <p:pic>
                      <p:nvPicPr>
                        <p:cNvPr id="0" name=""/>
                        <p:cNvPicPr/>
                        <p:nvPr/>
                      </p:nvPicPr>
                      <p:blipFill>
                        <a:blip r:embed="rId14"/>
                        <a:stretch>
                          <a:fillRect/>
                        </a:stretch>
                      </p:blipFill>
                      <p:spPr>
                        <a:xfrm>
                          <a:off x="6427522" y="3414970"/>
                          <a:ext cx="397340" cy="376427"/>
                        </a:xfrm>
                        <a:prstGeom prst="rect">
                          <a:avLst/>
                        </a:prstGeom>
                      </p:spPr>
                    </p:pic>
                  </p:oleObj>
                </mc:Fallback>
              </mc:AlternateContent>
            </a:graphicData>
          </a:graphic>
        </p:graphicFrame>
      </p:grpSp>
      <p:sp>
        <p:nvSpPr>
          <p:cNvPr id="50" name="TextBox 49"/>
          <p:cNvSpPr txBox="1"/>
          <p:nvPr/>
        </p:nvSpPr>
        <p:spPr>
          <a:xfrm>
            <a:off x="638682" y="4090744"/>
            <a:ext cx="3760063" cy="1107996"/>
          </a:xfrm>
          <a:prstGeom prst="rect">
            <a:avLst/>
          </a:prstGeom>
          <a:noFill/>
        </p:spPr>
        <p:txBody>
          <a:bodyPr wrap="square" rtlCol="0">
            <a:spAutoFit/>
          </a:bodyPr>
          <a:lstStyle/>
          <a:p>
            <a:pPr marL="342900" indent="-342900">
              <a:buFont typeface="Arial"/>
              <a:buChar char="•"/>
            </a:pPr>
            <a:r>
              <a:rPr lang="en-US" sz="2200" dirty="0" smtClean="0">
                <a:latin typeface="Franklin Gothic Book"/>
                <a:cs typeface="Franklin Gothic Book"/>
              </a:rPr>
              <a:t>4 mass-degenerate states:</a:t>
            </a:r>
          </a:p>
          <a:p>
            <a:endParaRPr lang="en-US" sz="2200" dirty="0" smtClean="0">
              <a:latin typeface="Franklin Gothic Book"/>
              <a:cs typeface="Franklin Gothic Book"/>
            </a:endParaRPr>
          </a:p>
          <a:p>
            <a:pPr lvl="1"/>
            <a:endParaRPr lang="en-US" sz="2200" dirty="0">
              <a:latin typeface="Franklin Gothic Book"/>
              <a:cs typeface="Franklin Gothic Book"/>
            </a:endParaRPr>
          </a:p>
        </p:txBody>
      </p:sp>
      <p:grpSp>
        <p:nvGrpSpPr>
          <p:cNvPr id="51" name="Group 50"/>
          <p:cNvGrpSpPr/>
          <p:nvPr/>
        </p:nvGrpSpPr>
        <p:grpSpPr>
          <a:xfrm>
            <a:off x="2696248" y="4503982"/>
            <a:ext cx="1973788" cy="1343295"/>
            <a:chOff x="1404917" y="4600638"/>
            <a:chExt cx="1973788" cy="1343295"/>
          </a:xfrm>
        </p:grpSpPr>
        <p:graphicFrame>
          <p:nvGraphicFramePr>
            <p:cNvPr id="52" name="Object 51"/>
            <p:cNvGraphicFramePr>
              <a:graphicFrameLocks noChangeAspect="1"/>
            </p:cNvGraphicFramePr>
            <p:nvPr>
              <p:extLst>
                <p:ext uri="{D42A27DB-BD31-4B8C-83A1-F6EECF244321}">
                  <p14:modId xmlns:p14="http://schemas.microsoft.com/office/powerpoint/2010/main" val="4060223001"/>
                </p:ext>
              </p:extLst>
            </p:nvPr>
          </p:nvGraphicFramePr>
          <p:xfrm>
            <a:off x="1931754" y="4654657"/>
            <a:ext cx="367830" cy="392352"/>
          </p:xfrm>
          <a:graphic>
            <a:graphicData uri="http://schemas.openxmlformats.org/presentationml/2006/ole">
              <mc:AlternateContent xmlns:mc="http://schemas.openxmlformats.org/markup-compatibility/2006">
                <mc:Choice xmlns:v="urn:schemas-microsoft-com:vml" Requires="v">
                  <p:oleObj spid="_x0000_s15558" name="Equation" r:id="rId15" imgW="190500" imgH="203200" progId="Equation.3">
                    <p:embed/>
                  </p:oleObj>
                </mc:Choice>
                <mc:Fallback>
                  <p:oleObj name="Equation" r:id="rId15" imgW="190500" imgH="203200" progId="Equation.3">
                    <p:embed/>
                    <p:pic>
                      <p:nvPicPr>
                        <p:cNvPr id="0" name=""/>
                        <p:cNvPicPr/>
                        <p:nvPr/>
                      </p:nvPicPr>
                      <p:blipFill>
                        <a:blip r:embed="rId16"/>
                        <a:stretch>
                          <a:fillRect/>
                        </a:stretch>
                      </p:blipFill>
                      <p:spPr>
                        <a:xfrm>
                          <a:off x="1931754" y="4654657"/>
                          <a:ext cx="367830" cy="392352"/>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1204746268"/>
                </p:ext>
              </p:extLst>
            </p:nvPr>
          </p:nvGraphicFramePr>
          <p:xfrm>
            <a:off x="2390480" y="4600638"/>
            <a:ext cx="384644" cy="456765"/>
          </p:xfrm>
          <a:graphic>
            <a:graphicData uri="http://schemas.openxmlformats.org/presentationml/2006/ole">
              <mc:AlternateContent xmlns:mc="http://schemas.openxmlformats.org/markup-compatibility/2006">
                <mc:Choice xmlns:v="urn:schemas-microsoft-com:vml" Requires="v">
                  <p:oleObj spid="_x0000_s15559" name="Equation" r:id="rId17" imgW="203200" imgH="241300" progId="Equation.3">
                    <p:embed/>
                  </p:oleObj>
                </mc:Choice>
                <mc:Fallback>
                  <p:oleObj name="Equation" r:id="rId17" imgW="203200" imgH="241300" progId="Equation.3">
                    <p:embed/>
                    <p:pic>
                      <p:nvPicPr>
                        <p:cNvPr id="0" name=""/>
                        <p:cNvPicPr/>
                        <p:nvPr/>
                      </p:nvPicPr>
                      <p:blipFill>
                        <a:blip r:embed="rId18"/>
                        <a:stretch>
                          <a:fillRect/>
                        </a:stretch>
                      </p:blipFill>
                      <p:spPr>
                        <a:xfrm>
                          <a:off x="2390480" y="4600638"/>
                          <a:ext cx="384644" cy="456765"/>
                        </a:xfrm>
                        <a:prstGeom prst="rect">
                          <a:avLst/>
                        </a:prstGeom>
                      </p:spPr>
                    </p:pic>
                  </p:oleObj>
                </mc:Fallback>
              </mc:AlternateContent>
            </a:graphicData>
          </a:graphic>
        </p:graphicFrame>
        <p:sp>
          <p:nvSpPr>
            <p:cNvPr id="54" name="Left Brace 53"/>
            <p:cNvSpPr/>
            <p:nvPr/>
          </p:nvSpPr>
          <p:spPr>
            <a:xfrm>
              <a:off x="2278700" y="4708464"/>
              <a:ext cx="236261" cy="875186"/>
            </a:xfrm>
            <a:prstGeom prst="leftBrace">
              <a:avLst/>
            </a:prstGeom>
            <a:ln w="38100" cmpd="sng">
              <a:solidFill>
                <a:srgbClr val="00009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TextBox 54"/>
            <p:cNvSpPr txBox="1"/>
            <p:nvPr/>
          </p:nvSpPr>
          <p:spPr>
            <a:xfrm>
              <a:off x="1404917" y="5297602"/>
              <a:ext cx="1973788" cy="646331"/>
            </a:xfrm>
            <a:prstGeom prst="rect">
              <a:avLst/>
            </a:prstGeom>
            <a:noFill/>
          </p:spPr>
          <p:txBody>
            <a:bodyPr wrap="square" rtlCol="0">
              <a:spAutoFit/>
            </a:bodyPr>
            <a:lstStyle/>
            <a:p>
              <a:pPr algn="ctr"/>
              <a:r>
                <a:rPr lang="en-US" dirty="0">
                  <a:latin typeface="Franklin Gothic Book"/>
                  <a:cs typeface="Franklin Gothic Book"/>
                </a:rPr>
                <a:t>n</a:t>
              </a:r>
              <a:r>
                <a:rPr lang="en-US" dirty="0" smtClean="0">
                  <a:latin typeface="Franklin Gothic Book"/>
                  <a:cs typeface="Franklin Gothic Book"/>
                </a:rPr>
                <a:t>on-interacting</a:t>
              </a:r>
            </a:p>
            <a:p>
              <a:pPr algn="ctr"/>
              <a:r>
                <a:rPr lang="en-US" dirty="0" smtClean="0">
                  <a:latin typeface="Franklin Gothic Book"/>
                  <a:cs typeface="Franklin Gothic Book"/>
                </a:rPr>
                <a:t>not in SM</a:t>
              </a:r>
            </a:p>
          </p:txBody>
        </p:sp>
      </p:grpSp>
      <p:grpSp>
        <p:nvGrpSpPr>
          <p:cNvPr id="56" name="Group 55"/>
          <p:cNvGrpSpPr/>
          <p:nvPr/>
        </p:nvGrpSpPr>
        <p:grpSpPr>
          <a:xfrm>
            <a:off x="530876" y="4538726"/>
            <a:ext cx="1098310" cy="1065944"/>
            <a:chOff x="594918" y="4677541"/>
            <a:chExt cx="1098310" cy="1065944"/>
          </a:xfrm>
        </p:grpSpPr>
        <p:cxnSp>
          <p:nvCxnSpPr>
            <p:cNvPr id="57" name="Straight Arrow Connector 56"/>
            <p:cNvCxnSpPr/>
            <p:nvPr/>
          </p:nvCxnSpPr>
          <p:spPr>
            <a:xfrm flipV="1">
              <a:off x="1120928" y="5080677"/>
              <a:ext cx="0" cy="270944"/>
            </a:xfrm>
            <a:prstGeom prst="straightConnector1">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58" name="Group 57"/>
            <p:cNvGrpSpPr/>
            <p:nvPr/>
          </p:nvGrpSpPr>
          <p:grpSpPr>
            <a:xfrm>
              <a:off x="594918" y="4677541"/>
              <a:ext cx="1098310" cy="1065944"/>
              <a:chOff x="572036" y="4677541"/>
              <a:chExt cx="1098310" cy="1065944"/>
            </a:xfrm>
          </p:grpSpPr>
          <p:graphicFrame>
            <p:nvGraphicFramePr>
              <p:cNvPr id="59" name="Object 58"/>
              <p:cNvGraphicFramePr>
                <a:graphicFrameLocks noChangeAspect="1"/>
              </p:cNvGraphicFramePr>
              <p:nvPr>
                <p:extLst>
                  <p:ext uri="{D42A27DB-BD31-4B8C-83A1-F6EECF244321}">
                    <p14:modId xmlns:p14="http://schemas.microsoft.com/office/powerpoint/2010/main" val="4262409816"/>
                  </p:ext>
                </p:extLst>
              </p:nvPr>
            </p:nvGraphicFramePr>
            <p:xfrm>
              <a:off x="947589" y="4677541"/>
              <a:ext cx="379534" cy="404836"/>
            </p:xfrm>
            <a:graphic>
              <a:graphicData uri="http://schemas.openxmlformats.org/presentationml/2006/ole">
                <mc:AlternateContent xmlns:mc="http://schemas.openxmlformats.org/markup-compatibility/2006">
                  <mc:Choice xmlns:v="urn:schemas-microsoft-com:vml" Requires="v">
                    <p:oleObj spid="_x0000_s15560" name="Equation" r:id="rId19" imgW="190500" imgH="203200" progId="Equation.3">
                      <p:embed/>
                    </p:oleObj>
                  </mc:Choice>
                  <mc:Fallback>
                    <p:oleObj name="Equation" r:id="rId19" imgW="190500" imgH="203200" progId="Equation.3">
                      <p:embed/>
                      <p:pic>
                        <p:nvPicPr>
                          <p:cNvPr id="0" name=""/>
                          <p:cNvPicPr/>
                          <p:nvPr/>
                        </p:nvPicPr>
                        <p:blipFill>
                          <a:blip r:embed="rId20"/>
                          <a:stretch>
                            <a:fillRect/>
                          </a:stretch>
                        </p:blipFill>
                        <p:spPr>
                          <a:xfrm>
                            <a:off x="947589" y="4677541"/>
                            <a:ext cx="379534" cy="404836"/>
                          </a:xfrm>
                          <a:prstGeom prst="rect">
                            <a:avLst/>
                          </a:prstGeom>
                        </p:spPr>
                      </p:pic>
                    </p:oleObj>
                  </mc:Fallback>
                </mc:AlternateContent>
              </a:graphicData>
            </a:graphic>
          </p:graphicFrame>
          <p:sp>
            <p:nvSpPr>
              <p:cNvPr id="60" name="TextBox 59"/>
              <p:cNvSpPr txBox="1"/>
              <p:nvPr/>
            </p:nvSpPr>
            <p:spPr>
              <a:xfrm>
                <a:off x="572036" y="5343375"/>
                <a:ext cx="1098310" cy="400110"/>
              </a:xfrm>
              <a:prstGeom prst="rect">
                <a:avLst/>
              </a:prstGeom>
              <a:noFill/>
            </p:spPr>
            <p:txBody>
              <a:bodyPr wrap="square" rtlCol="0">
                <a:spAutoFit/>
              </a:bodyPr>
              <a:lstStyle/>
              <a:p>
                <a:r>
                  <a:rPr lang="en-US" dirty="0" smtClean="0">
                    <a:latin typeface="Franklin Gothic Book"/>
                    <a:cs typeface="Franklin Gothic Book"/>
                  </a:rPr>
                  <a:t>makes</a:t>
                </a:r>
                <a:r>
                  <a:rPr lang="en-US" dirty="0" smtClean="0"/>
                  <a:t> </a:t>
                </a:r>
                <a:r>
                  <a:rPr lang="en-US" sz="2000" dirty="0" smtClean="0">
                    <a:latin typeface="Brush Script MT Italic"/>
                    <a:cs typeface="Brush Script MT Italic"/>
                  </a:rPr>
                  <a:t>l</a:t>
                </a:r>
                <a:r>
                  <a:rPr lang="en-US" sz="2000" baseline="30000" dirty="0" smtClean="0">
                    <a:latin typeface="Brush Script MT Italic"/>
                    <a:cs typeface="Brush Script MT Italic"/>
                  </a:rPr>
                  <a:t>+</a:t>
                </a:r>
                <a:endParaRPr lang="en-US" sz="2000" dirty="0"/>
              </a:p>
            </p:txBody>
          </p:sp>
        </p:grpSp>
      </p:grpSp>
      <p:grpSp>
        <p:nvGrpSpPr>
          <p:cNvPr id="61" name="Group 60"/>
          <p:cNvGrpSpPr/>
          <p:nvPr/>
        </p:nvGrpSpPr>
        <p:grpSpPr>
          <a:xfrm>
            <a:off x="1723316" y="4514456"/>
            <a:ext cx="1098310" cy="1077483"/>
            <a:chOff x="1661507" y="4654657"/>
            <a:chExt cx="1098310" cy="1077483"/>
          </a:xfrm>
        </p:grpSpPr>
        <p:graphicFrame>
          <p:nvGraphicFramePr>
            <p:cNvPr id="62" name="Object 61"/>
            <p:cNvGraphicFramePr>
              <a:graphicFrameLocks noChangeAspect="1"/>
            </p:cNvGraphicFramePr>
            <p:nvPr>
              <p:extLst>
                <p:ext uri="{D42A27DB-BD31-4B8C-83A1-F6EECF244321}">
                  <p14:modId xmlns:p14="http://schemas.microsoft.com/office/powerpoint/2010/main" val="3046713168"/>
                </p:ext>
              </p:extLst>
            </p:nvPr>
          </p:nvGraphicFramePr>
          <p:xfrm>
            <a:off x="1980628" y="4654657"/>
            <a:ext cx="358754" cy="426020"/>
          </p:xfrm>
          <a:graphic>
            <a:graphicData uri="http://schemas.openxmlformats.org/presentationml/2006/ole">
              <mc:AlternateContent xmlns:mc="http://schemas.openxmlformats.org/markup-compatibility/2006">
                <mc:Choice xmlns:v="urn:schemas-microsoft-com:vml" Requires="v">
                  <p:oleObj spid="_x0000_s15561" name="Equation" r:id="rId21" imgW="203200" imgH="241300" progId="Equation.3">
                    <p:embed/>
                  </p:oleObj>
                </mc:Choice>
                <mc:Fallback>
                  <p:oleObj name="Equation" r:id="rId21" imgW="203200" imgH="241300" progId="Equation.3">
                    <p:embed/>
                    <p:pic>
                      <p:nvPicPr>
                        <p:cNvPr id="0" name=""/>
                        <p:cNvPicPr/>
                        <p:nvPr/>
                      </p:nvPicPr>
                      <p:blipFill>
                        <a:blip r:embed="rId22"/>
                        <a:stretch>
                          <a:fillRect/>
                        </a:stretch>
                      </p:blipFill>
                      <p:spPr>
                        <a:xfrm>
                          <a:off x="1980628" y="4654657"/>
                          <a:ext cx="358754" cy="426020"/>
                        </a:xfrm>
                        <a:prstGeom prst="rect">
                          <a:avLst/>
                        </a:prstGeom>
                      </p:spPr>
                    </p:pic>
                  </p:oleObj>
                </mc:Fallback>
              </mc:AlternateContent>
            </a:graphicData>
          </a:graphic>
        </p:graphicFrame>
        <p:cxnSp>
          <p:nvCxnSpPr>
            <p:cNvPr id="63" name="Straight Arrow Connector 62"/>
            <p:cNvCxnSpPr/>
            <p:nvPr/>
          </p:nvCxnSpPr>
          <p:spPr>
            <a:xfrm flipV="1">
              <a:off x="2110562" y="5113301"/>
              <a:ext cx="9396" cy="238320"/>
            </a:xfrm>
            <a:prstGeom prst="straightConnector1">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1661507" y="5332030"/>
              <a:ext cx="1098310" cy="400110"/>
            </a:xfrm>
            <a:prstGeom prst="rect">
              <a:avLst/>
            </a:prstGeom>
            <a:noFill/>
          </p:spPr>
          <p:txBody>
            <a:bodyPr wrap="square" rtlCol="0">
              <a:spAutoFit/>
            </a:bodyPr>
            <a:lstStyle/>
            <a:p>
              <a:r>
                <a:rPr lang="en-US" dirty="0" smtClean="0">
                  <a:latin typeface="Franklin Gothic Book"/>
                  <a:cs typeface="Franklin Gothic Book"/>
                </a:rPr>
                <a:t>makes</a:t>
              </a:r>
              <a:r>
                <a:rPr lang="en-US" dirty="0" smtClean="0"/>
                <a:t> </a:t>
              </a:r>
              <a:r>
                <a:rPr lang="en-US" sz="2000" dirty="0" smtClean="0">
                  <a:latin typeface="Brush Script MT Italic"/>
                  <a:cs typeface="Brush Script MT Italic"/>
                </a:rPr>
                <a:t>l</a:t>
              </a:r>
              <a:r>
                <a:rPr lang="en-US" sz="2000" baseline="30000" dirty="0">
                  <a:latin typeface="Brush Script MT Italic"/>
                  <a:cs typeface="Brush Script MT Italic"/>
                </a:rPr>
                <a:t>-</a:t>
              </a:r>
              <a:endParaRPr lang="en-US" sz="2000" dirty="0"/>
            </a:p>
          </p:txBody>
        </p:sp>
      </p:grpSp>
      <p:sp>
        <p:nvSpPr>
          <p:cNvPr id="74" name="TextBox 73"/>
          <p:cNvSpPr txBox="1"/>
          <p:nvPr/>
        </p:nvSpPr>
        <p:spPr>
          <a:xfrm>
            <a:off x="5128188" y="4751720"/>
            <a:ext cx="4026951" cy="430887"/>
          </a:xfrm>
          <a:prstGeom prst="rect">
            <a:avLst/>
          </a:prstGeom>
          <a:noFill/>
        </p:spPr>
        <p:txBody>
          <a:bodyPr wrap="square" rtlCol="0">
            <a:spAutoFit/>
          </a:bodyPr>
          <a:lstStyle/>
          <a:p>
            <a:pPr marL="342900" indent="-342900">
              <a:buFont typeface="Arial"/>
              <a:buChar char="•"/>
            </a:pPr>
            <a:r>
              <a:rPr lang="en-US" sz="2200" dirty="0" smtClean="0">
                <a:latin typeface="Franklin Gothic Book"/>
                <a:cs typeface="Franklin Gothic Book"/>
              </a:rPr>
              <a:t>2 </a:t>
            </a:r>
            <a:r>
              <a:rPr lang="en-US" sz="2200" dirty="0" smtClean="0">
                <a:latin typeface="Franklin Gothic Book"/>
                <a:cs typeface="Franklin Gothic Book"/>
              </a:rPr>
              <a:t>mass</a:t>
            </a:r>
            <a:r>
              <a:rPr lang="en-US" sz="2200" dirty="0" smtClean="0">
                <a:latin typeface="Franklin Gothic Book"/>
                <a:cs typeface="Franklin Gothic Book"/>
              </a:rPr>
              <a:t>-degenerate states: </a:t>
            </a:r>
            <a:endParaRPr lang="en-US" sz="2200" dirty="0">
              <a:latin typeface="Franklin Gothic Book"/>
              <a:cs typeface="Franklin Gothic Book"/>
            </a:endParaRPr>
          </a:p>
        </p:txBody>
      </p:sp>
      <p:grpSp>
        <p:nvGrpSpPr>
          <p:cNvPr id="75" name="Group 74"/>
          <p:cNvGrpSpPr/>
          <p:nvPr/>
        </p:nvGrpSpPr>
        <p:grpSpPr>
          <a:xfrm>
            <a:off x="5670623" y="5123970"/>
            <a:ext cx="1098310" cy="1065944"/>
            <a:chOff x="594918" y="4677541"/>
            <a:chExt cx="1098310" cy="1065944"/>
          </a:xfrm>
        </p:grpSpPr>
        <p:cxnSp>
          <p:nvCxnSpPr>
            <p:cNvPr id="76" name="Straight Arrow Connector 75"/>
            <p:cNvCxnSpPr/>
            <p:nvPr/>
          </p:nvCxnSpPr>
          <p:spPr>
            <a:xfrm flipV="1">
              <a:off x="1120928" y="5080677"/>
              <a:ext cx="0" cy="270944"/>
            </a:xfrm>
            <a:prstGeom prst="straightConnector1">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7" name="Group 76"/>
            <p:cNvGrpSpPr/>
            <p:nvPr/>
          </p:nvGrpSpPr>
          <p:grpSpPr>
            <a:xfrm>
              <a:off x="594918" y="4677541"/>
              <a:ext cx="1098310" cy="1065944"/>
              <a:chOff x="572036" y="4677541"/>
              <a:chExt cx="1098310" cy="1065944"/>
            </a:xfrm>
          </p:grpSpPr>
          <p:graphicFrame>
            <p:nvGraphicFramePr>
              <p:cNvPr id="78" name="Object 77"/>
              <p:cNvGraphicFramePr>
                <a:graphicFrameLocks noChangeAspect="1"/>
              </p:cNvGraphicFramePr>
              <p:nvPr>
                <p:extLst>
                  <p:ext uri="{D42A27DB-BD31-4B8C-83A1-F6EECF244321}">
                    <p14:modId xmlns:p14="http://schemas.microsoft.com/office/powerpoint/2010/main" val="358391055"/>
                  </p:ext>
                </p:extLst>
              </p:nvPr>
            </p:nvGraphicFramePr>
            <p:xfrm>
              <a:off x="947589" y="4677541"/>
              <a:ext cx="379534" cy="404836"/>
            </p:xfrm>
            <a:graphic>
              <a:graphicData uri="http://schemas.openxmlformats.org/presentationml/2006/ole">
                <mc:AlternateContent xmlns:mc="http://schemas.openxmlformats.org/markup-compatibility/2006">
                  <mc:Choice xmlns:v="urn:schemas-microsoft-com:vml" Requires="v">
                    <p:oleObj spid="_x0000_s15562" name="Equation" r:id="rId23" imgW="190500" imgH="203200" progId="Equation.3">
                      <p:embed/>
                    </p:oleObj>
                  </mc:Choice>
                  <mc:Fallback>
                    <p:oleObj name="Equation" r:id="rId23" imgW="190500" imgH="203200" progId="Equation.3">
                      <p:embed/>
                      <p:pic>
                        <p:nvPicPr>
                          <p:cNvPr id="0" name=""/>
                          <p:cNvPicPr/>
                          <p:nvPr/>
                        </p:nvPicPr>
                        <p:blipFill>
                          <a:blip r:embed="rId20"/>
                          <a:stretch>
                            <a:fillRect/>
                          </a:stretch>
                        </p:blipFill>
                        <p:spPr>
                          <a:xfrm>
                            <a:off x="947589" y="4677541"/>
                            <a:ext cx="379534" cy="404836"/>
                          </a:xfrm>
                          <a:prstGeom prst="rect">
                            <a:avLst/>
                          </a:prstGeom>
                        </p:spPr>
                      </p:pic>
                    </p:oleObj>
                  </mc:Fallback>
                </mc:AlternateContent>
              </a:graphicData>
            </a:graphic>
          </p:graphicFrame>
          <p:sp>
            <p:nvSpPr>
              <p:cNvPr id="79" name="TextBox 78"/>
              <p:cNvSpPr txBox="1"/>
              <p:nvPr/>
            </p:nvSpPr>
            <p:spPr>
              <a:xfrm>
                <a:off x="572036" y="5343375"/>
                <a:ext cx="1098310" cy="400110"/>
              </a:xfrm>
              <a:prstGeom prst="rect">
                <a:avLst/>
              </a:prstGeom>
              <a:noFill/>
            </p:spPr>
            <p:txBody>
              <a:bodyPr wrap="square" rtlCol="0">
                <a:spAutoFit/>
              </a:bodyPr>
              <a:lstStyle/>
              <a:p>
                <a:r>
                  <a:rPr lang="en-US" dirty="0" smtClean="0">
                    <a:latin typeface="Franklin Gothic Book"/>
                    <a:cs typeface="Franklin Gothic Book"/>
                  </a:rPr>
                  <a:t>makes</a:t>
                </a:r>
                <a:r>
                  <a:rPr lang="en-US" dirty="0" smtClean="0"/>
                  <a:t> </a:t>
                </a:r>
                <a:r>
                  <a:rPr lang="en-US" sz="2000" dirty="0" smtClean="0">
                    <a:latin typeface="Brush Script MT Italic"/>
                    <a:cs typeface="Brush Script MT Italic"/>
                  </a:rPr>
                  <a:t>l</a:t>
                </a:r>
                <a:r>
                  <a:rPr lang="en-US" sz="2000" baseline="30000" dirty="0" smtClean="0">
                    <a:latin typeface="Brush Script MT Italic"/>
                    <a:cs typeface="Brush Script MT Italic"/>
                  </a:rPr>
                  <a:t>+</a:t>
                </a:r>
                <a:endParaRPr lang="en-US" sz="2000" dirty="0"/>
              </a:p>
            </p:txBody>
          </p:sp>
        </p:grpSp>
      </p:grpSp>
      <p:grpSp>
        <p:nvGrpSpPr>
          <p:cNvPr id="80" name="Group 79"/>
          <p:cNvGrpSpPr/>
          <p:nvPr/>
        </p:nvGrpSpPr>
        <p:grpSpPr>
          <a:xfrm>
            <a:off x="7182100" y="5136798"/>
            <a:ext cx="1098310" cy="1083494"/>
            <a:chOff x="6713761" y="4720948"/>
            <a:chExt cx="1098310" cy="1083494"/>
          </a:xfrm>
        </p:grpSpPr>
        <p:graphicFrame>
          <p:nvGraphicFramePr>
            <p:cNvPr id="81" name="Object 80"/>
            <p:cNvGraphicFramePr>
              <a:graphicFrameLocks noChangeAspect="1"/>
            </p:cNvGraphicFramePr>
            <p:nvPr>
              <p:extLst>
                <p:ext uri="{D42A27DB-BD31-4B8C-83A1-F6EECF244321}">
                  <p14:modId xmlns:p14="http://schemas.microsoft.com/office/powerpoint/2010/main" val="1140460827"/>
                </p:ext>
              </p:extLst>
            </p:nvPr>
          </p:nvGraphicFramePr>
          <p:xfrm>
            <a:off x="6978901" y="4720948"/>
            <a:ext cx="367830" cy="392352"/>
          </p:xfrm>
          <a:graphic>
            <a:graphicData uri="http://schemas.openxmlformats.org/presentationml/2006/ole">
              <mc:AlternateContent xmlns:mc="http://schemas.openxmlformats.org/markup-compatibility/2006">
                <mc:Choice xmlns:v="urn:schemas-microsoft-com:vml" Requires="v">
                  <p:oleObj spid="_x0000_s15563" name="Equation" r:id="rId24" imgW="190500" imgH="203200" progId="Equation.3">
                    <p:embed/>
                  </p:oleObj>
                </mc:Choice>
                <mc:Fallback>
                  <p:oleObj name="Equation" r:id="rId24" imgW="190500" imgH="203200" progId="Equation.3">
                    <p:embed/>
                    <p:pic>
                      <p:nvPicPr>
                        <p:cNvPr id="0" name=""/>
                        <p:cNvPicPr/>
                        <p:nvPr/>
                      </p:nvPicPr>
                      <p:blipFill>
                        <a:blip r:embed="rId16"/>
                        <a:stretch>
                          <a:fillRect/>
                        </a:stretch>
                      </p:blipFill>
                      <p:spPr>
                        <a:xfrm>
                          <a:off x="6978901" y="4720948"/>
                          <a:ext cx="367830" cy="392352"/>
                        </a:xfrm>
                        <a:prstGeom prst="rect">
                          <a:avLst/>
                        </a:prstGeom>
                      </p:spPr>
                    </p:pic>
                  </p:oleObj>
                </mc:Fallback>
              </mc:AlternateContent>
            </a:graphicData>
          </a:graphic>
        </p:graphicFrame>
        <p:cxnSp>
          <p:nvCxnSpPr>
            <p:cNvPr id="82" name="Straight Arrow Connector 81"/>
            <p:cNvCxnSpPr/>
            <p:nvPr/>
          </p:nvCxnSpPr>
          <p:spPr>
            <a:xfrm flipV="1">
              <a:off x="7162816" y="5185603"/>
              <a:ext cx="9396" cy="238320"/>
            </a:xfrm>
            <a:prstGeom prst="straightConnector1">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6713761" y="5404332"/>
              <a:ext cx="1098310" cy="400110"/>
            </a:xfrm>
            <a:prstGeom prst="rect">
              <a:avLst/>
            </a:prstGeom>
            <a:noFill/>
          </p:spPr>
          <p:txBody>
            <a:bodyPr wrap="square" rtlCol="0">
              <a:spAutoFit/>
            </a:bodyPr>
            <a:lstStyle/>
            <a:p>
              <a:r>
                <a:rPr lang="en-US" dirty="0" smtClean="0">
                  <a:latin typeface="Franklin Gothic Book"/>
                  <a:cs typeface="Franklin Gothic Book"/>
                </a:rPr>
                <a:t>makes</a:t>
              </a:r>
              <a:r>
                <a:rPr lang="en-US" dirty="0" smtClean="0"/>
                <a:t> </a:t>
              </a:r>
              <a:r>
                <a:rPr lang="en-US" sz="2000" dirty="0" smtClean="0">
                  <a:latin typeface="Brush Script MT Italic"/>
                  <a:cs typeface="Brush Script MT Italic"/>
                </a:rPr>
                <a:t>l</a:t>
              </a:r>
              <a:r>
                <a:rPr lang="en-US" sz="2000" baseline="30000" dirty="0">
                  <a:latin typeface="Brush Script MT Italic"/>
                  <a:cs typeface="Brush Script MT Italic"/>
                </a:rPr>
                <a:t>-</a:t>
              </a:r>
              <a:endParaRPr lang="en-US" sz="2000" dirty="0"/>
            </a:p>
          </p:txBody>
        </p:sp>
      </p:grpSp>
      <p:grpSp>
        <p:nvGrpSpPr>
          <p:cNvPr id="65" name="Group 64"/>
          <p:cNvGrpSpPr/>
          <p:nvPr/>
        </p:nvGrpSpPr>
        <p:grpSpPr>
          <a:xfrm>
            <a:off x="5364029" y="3898971"/>
            <a:ext cx="2408536" cy="688137"/>
            <a:chOff x="5473265" y="4076304"/>
            <a:chExt cx="2408536" cy="688137"/>
          </a:xfrm>
        </p:grpSpPr>
        <p:grpSp>
          <p:nvGrpSpPr>
            <p:cNvPr id="66" name="Group 65"/>
            <p:cNvGrpSpPr/>
            <p:nvPr/>
          </p:nvGrpSpPr>
          <p:grpSpPr>
            <a:xfrm>
              <a:off x="5473265" y="4478393"/>
              <a:ext cx="2408536" cy="286048"/>
              <a:chOff x="4639215" y="4471725"/>
              <a:chExt cx="2408536" cy="286048"/>
            </a:xfrm>
          </p:grpSpPr>
          <p:cxnSp>
            <p:nvCxnSpPr>
              <p:cNvPr id="70" name="Straight Arrow Connector 69"/>
              <p:cNvCxnSpPr/>
              <p:nvPr/>
            </p:nvCxnSpPr>
            <p:spPr>
              <a:xfrm>
                <a:off x="5794729" y="4614749"/>
                <a:ext cx="1253022" cy="0"/>
              </a:xfrm>
              <a:prstGeom prst="straightConnector1">
                <a:avLst/>
              </a:prstGeom>
              <a:ln w="38100" cmpd="sng">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4639215" y="4471725"/>
                <a:ext cx="1284091" cy="286048"/>
                <a:chOff x="4639215" y="4471725"/>
                <a:chExt cx="1284091" cy="286048"/>
              </a:xfrm>
            </p:grpSpPr>
            <p:cxnSp>
              <p:nvCxnSpPr>
                <p:cNvPr id="72" name="Straight Connector 71"/>
                <p:cNvCxnSpPr/>
                <p:nvPr/>
              </p:nvCxnSpPr>
              <p:spPr>
                <a:xfrm flipV="1">
                  <a:off x="4639215" y="4614749"/>
                  <a:ext cx="1155514" cy="22884"/>
                </a:xfrm>
                <a:prstGeom prst="line">
                  <a:avLst/>
                </a:prstGeom>
                <a:ln w="38100" cmpd="sng">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73" name="Multiply 72"/>
                <p:cNvSpPr/>
                <p:nvPr/>
              </p:nvSpPr>
              <p:spPr>
                <a:xfrm>
                  <a:off x="5666152" y="4471725"/>
                  <a:ext cx="257154" cy="286048"/>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graphicFrame>
          <p:nvGraphicFramePr>
            <p:cNvPr id="67" name="Object 66"/>
            <p:cNvGraphicFramePr>
              <a:graphicFrameLocks noChangeAspect="1"/>
            </p:cNvGraphicFramePr>
            <p:nvPr>
              <p:extLst>
                <p:ext uri="{D42A27DB-BD31-4B8C-83A1-F6EECF244321}">
                  <p14:modId xmlns:p14="http://schemas.microsoft.com/office/powerpoint/2010/main" val="268012818"/>
                </p:ext>
              </p:extLst>
            </p:nvPr>
          </p:nvGraphicFramePr>
          <p:xfrm>
            <a:off x="5730553" y="4162252"/>
            <a:ext cx="375436" cy="400466"/>
          </p:xfrm>
          <a:graphic>
            <a:graphicData uri="http://schemas.openxmlformats.org/presentationml/2006/ole">
              <mc:AlternateContent xmlns:mc="http://schemas.openxmlformats.org/markup-compatibility/2006">
                <mc:Choice xmlns:v="urn:schemas-microsoft-com:vml" Requires="v">
                  <p:oleObj spid="_x0000_s15564" name="Equation" r:id="rId25" imgW="190500" imgH="203200" progId="Equation.3">
                    <p:embed/>
                  </p:oleObj>
                </mc:Choice>
                <mc:Fallback>
                  <p:oleObj name="Equation" r:id="rId25" imgW="190500" imgH="203200" progId="Equation.3">
                    <p:embed/>
                    <p:pic>
                      <p:nvPicPr>
                        <p:cNvPr id="0" name=""/>
                        <p:cNvPicPr/>
                        <p:nvPr/>
                      </p:nvPicPr>
                      <p:blipFill>
                        <a:blip r:embed="rId26"/>
                        <a:stretch>
                          <a:fillRect/>
                        </a:stretch>
                      </p:blipFill>
                      <p:spPr>
                        <a:xfrm>
                          <a:off x="5730553" y="4162252"/>
                          <a:ext cx="375436" cy="400466"/>
                        </a:xfrm>
                        <a:prstGeom prst="rect">
                          <a:avLst/>
                        </a:prstGeom>
                      </p:spPr>
                    </p:pic>
                  </p:oleObj>
                </mc:Fallback>
              </mc:AlternateContent>
            </a:graphicData>
          </a:graphic>
        </p:graphicFrame>
        <p:graphicFrame>
          <p:nvGraphicFramePr>
            <p:cNvPr id="68" name="Object 67"/>
            <p:cNvGraphicFramePr>
              <a:graphicFrameLocks noChangeAspect="1"/>
            </p:cNvGraphicFramePr>
            <p:nvPr>
              <p:extLst>
                <p:ext uri="{D42A27DB-BD31-4B8C-83A1-F6EECF244321}">
                  <p14:modId xmlns:p14="http://schemas.microsoft.com/office/powerpoint/2010/main" val="2749986022"/>
                </p:ext>
              </p:extLst>
            </p:nvPr>
          </p:nvGraphicFramePr>
          <p:xfrm>
            <a:off x="7073387" y="4102711"/>
            <a:ext cx="467394" cy="467394"/>
          </p:xfrm>
          <a:graphic>
            <a:graphicData uri="http://schemas.openxmlformats.org/presentationml/2006/ole">
              <mc:AlternateContent xmlns:mc="http://schemas.openxmlformats.org/markup-compatibility/2006">
                <mc:Choice xmlns:v="urn:schemas-microsoft-com:vml" Requires="v">
                  <p:oleObj spid="_x0000_s15565" name="Equation" r:id="rId27" imgW="304800" imgH="304800" progId="Equation.3">
                    <p:embed/>
                  </p:oleObj>
                </mc:Choice>
                <mc:Fallback>
                  <p:oleObj name="Equation" r:id="rId27" imgW="304800" imgH="304800" progId="Equation.3">
                    <p:embed/>
                    <p:pic>
                      <p:nvPicPr>
                        <p:cNvPr id="0" name=""/>
                        <p:cNvPicPr/>
                        <p:nvPr/>
                      </p:nvPicPr>
                      <p:blipFill>
                        <a:blip r:embed="rId28"/>
                        <a:stretch>
                          <a:fillRect/>
                        </a:stretch>
                      </p:blipFill>
                      <p:spPr>
                        <a:xfrm>
                          <a:off x="7073387" y="4102711"/>
                          <a:ext cx="467394" cy="467394"/>
                        </a:xfrm>
                        <a:prstGeom prst="rect">
                          <a:avLst/>
                        </a:prstGeom>
                      </p:spPr>
                    </p:pic>
                  </p:oleObj>
                </mc:Fallback>
              </mc:AlternateContent>
            </a:graphicData>
          </a:graphic>
        </p:graphicFrame>
        <p:graphicFrame>
          <p:nvGraphicFramePr>
            <p:cNvPr id="69" name="Object 68"/>
            <p:cNvGraphicFramePr>
              <a:graphicFrameLocks noChangeAspect="1"/>
            </p:cNvGraphicFramePr>
            <p:nvPr>
              <p:extLst>
                <p:ext uri="{D42A27DB-BD31-4B8C-83A1-F6EECF244321}">
                  <p14:modId xmlns:p14="http://schemas.microsoft.com/office/powerpoint/2010/main" val="2857522941"/>
                </p:ext>
              </p:extLst>
            </p:nvPr>
          </p:nvGraphicFramePr>
          <p:xfrm>
            <a:off x="6404787" y="4076304"/>
            <a:ext cx="445733" cy="422274"/>
          </p:xfrm>
          <a:graphic>
            <a:graphicData uri="http://schemas.openxmlformats.org/presentationml/2006/ole">
              <mc:AlternateContent xmlns:mc="http://schemas.openxmlformats.org/markup-compatibility/2006">
                <mc:Choice xmlns:v="urn:schemas-microsoft-com:vml" Requires="v">
                  <p:oleObj spid="_x0000_s15566" name="Equation" r:id="rId29" imgW="241300" imgH="228600" progId="Equation.3">
                    <p:embed/>
                  </p:oleObj>
                </mc:Choice>
                <mc:Fallback>
                  <p:oleObj name="Equation" r:id="rId29" imgW="241300" imgH="228600" progId="Equation.3">
                    <p:embed/>
                    <p:pic>
                      <p:nvPicPr>
                        <p:cNvPr id="0" name=""/>
                        <p:cNvPicPr/>
                        <p:nvPr/>
                      </p:nvPicPr>
                      <p:blipFill>
                        <a:blip r:embed="rId30"/>
                        <a:stretch>
                          <a:fillRect/>
                        </a:stretch>
                      </p:blipFill>
                      <p:spPr>
                        <a:xfrm>
                          <a:off x="6404787" y="4076304"/>
                          <a:ext cx="445733" cy="422274"/>
                        </a:xfrm>
                        <a:prstGeom prst="rect">
                          <a:avLst/>
                        </a:prstGeom>
                      </p:spPr>
                    </p:pic>
                  </p:oleObj>
                </mc:Fallback>
              </mc:AlternateContent>
            </a:graphicData>
          </a:graphic>
        </p:graphicFrame>
      </p:grpSp>
      <p:sp>
        <p:nvSpPr>
          <p:cNvPr id="6" name="Slide Number Placeholder 5"/>
          <p:cNvSpPr>
            <a:spLocks noGrp="1"/>
          </p:cNvSpPr>
          <p:nvPr>
            <p:ph type="sldNum" sz="quarter" idx="12"/>
          </p:nvPr>
        </p:nvSpPr>
        <p:spPr/>
        <p:txBody>
          <a:bodyPr/>
          <a:lstStyle/>
          <a:p>
            <a:pPr>
              <a:defRPr/>
            </a:pPr>
            <a:fld id="{A69DFFF7-9D80-8947-9405-CF6E9E218F4B}" type="slidenum">
              <a:rPr lang="en-US" smtClean="0"/>
              <a:pPr>
                <a:defRPr/>
              </a:pPr>
              <a:t>5</a:t>
            </a:fld>
            <a:endParaRPr lang="en-US" dirty="0"/>
          </a:p>
        </p:txBody>
      </p:sp>
    </p:spTree>
    <p:extLst>
      <p:ext uri="{BB962C8B-B14F-4D97-AF65-F5344CB8AC3E}">
        <p14:creationId xmlns:p14="http://schemas.microsoft.com/office/powerpoint/2010/main" val="34542882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Why Majorana Neutrinos?</a:t>
            </a:r>
            <a:endParaRPr lang="en-US" dirty="0">
              <a:solidFill>
                <a:srgbClr val="000090"/>
              </a:solidFill>
            </a:endParaRPr>
          </a:p>
        </p:txBody>
      </p:sp>
      <p:sp>
        <p:nvSpPr>
          <p:cNvPr id="3" name="Content Placeholder 2"/>
          <p:cNvSpPr>
            <a:spLocks noGrp="1"/>
          </p:cNvSpPr>
          <p:nvPr>
            <p:ph idx="1"/>
          </p:nvPr>
        </p:nvSpPr>
        <p:spPr/>
        <p:txBody>
          <a:bodyPr/>
          <a:lstStyle/>
          <a:p>
            <a:r>
              <a:rPr lang="en-US" sz="3000" dirty="0" smtClean="0">
                <a:latin typeface="Franklin Gothic Book"/>
                <a:cs typeface="Franklin Gothic Book"/>
              </a:rPr>
              <a:t>Combine the two mass terms in a “see-saw mechanism”:</a:t>
            </a:r>
          </a:p>
          <a:p>
            <a:endParaRPr lang="en-US" sz="3000" dirty="0">
              <a:latin typeface="Franklin Gothic Book"/>
              <a:cs typeface="Franklin Gothic Book"/>
            </a:endParaRPr>
          </a:p>
          <a:p>
            <a:endParaRPr lang="en-US" sz="3000" dirty="0" smtClean="0">
              <a:latin typeface="Franklin Gothic Book"/>
              <a:cs typeface="Franklin Gothic Book"/>
            </a:endParaRPr>
          </a:p>
          <a:p>
            <a:endParaRPr lang="en-US" sz="3000" dirty="0">
              <a:latin typeface="Franklin Gothic Book"/>
              <a:cs typeface="Franklin Gothic Book"/>
            </a:endParaRPr>
          </a:p>
          <a:p>
            <a:endParaRPr lang="en-US" sz="3000" dirty="0" smtClean="0">
              <a:latin typeface="Franklin Gothic Book"/>
              <a:cs typeface="Franklin Gothic Book"/>
            </a:endParaRPr>
          </a:p>
          <a:p>
            <a:endParaRPr lang="en-US" sz="2400" dirty="0" smtClean="0">
              <a:latin typeface="Franklin Gothic Book"/>
              <a:cs typeface="Franklin Gothic Book"/>
            </a:endParaRPr>
          </a:p>
          <a:p>
            <a:r>
              <a:rPr lang="en-US" sz="3000" dirty="0" smtClean="0">
                <a:latin typeface="Franklin Gothic Book"/>
                <a:cs typeface="Franklin Gothic Book"/>
              </a:rPr>
              <a:t>Solves the neutrino mass hierarchy problem, implications for matter/anti-matter asymmetry</a:t>
            </a:r>
            <a:endParaRPr lang="en-US" sz="3000" dirty="0">
              <a:latin typeface="Franklin Gothic Book"/>
              <a:cs typeface="Franklin Gothic Book"/>
            </a:endParaRPr>
          </a:p>
        </p:txBody>
      </p:sp>
      <p:sp>
        <p:nvSpPr>
          <p:cNvPr id="4" name="Date Placeholder 3"/>
          <p:cNvSpPr>
            <a:spLocks noGrp="1"/>
          </p:cNvSpPr>
          <p:nvPr>
            <p:ph type="dt" sz="half" idx="10"/>
          </p:nvPr>
        </p:nvSpPr>
        <p:spPr/>
        <p:txBody>
          <a:bodyPr/>
          <a:lstStyle/>
          <a:p>
            <a:pPr>
              <a:defRPr/>
            </a:pPr>
            <a:fld id="{58109B58-3D2C-6C41-8D78-0F2F418CD1AA}" type="datetime1">
              <a:rPr lang="en-US" smtClean="0"/>
              <a:t>8/3/17</a:t>
            </a:fld>
            <a:endParaRPr lang="en-US"/>
          </a:p>
        </p:txBody>
      </p:sp>
      <p:grpSp>
        <p:nvGrpSpPr>
          <p:cNvPr id="6" name="Group 5"/>
          <p:cNvGrpSpPr/>
          <p:nvPr/>
        </p:nvGrpSpPr>
        <p:grpSpPr>
          <a:xfrm>
            <a:off x="1657965" y="2312200"/>
            <a:ext cx="6017853" cy="2514149"/>
            <a:chOff x="1853400" y="3173067"/>
            <a:chExt cx="6578415" cy="2746813"/>
          </a:xfrm>
        </p:grpSpPr>
        <p:grpSp>
          <p:nvGrpSpPr>
            <p:cNvPr id="7" name="Group 6"/>
            <p:cNvGrpSpPr/>
            <p:nvPr/>
          </p:nvGrpSpPr>
          <p:grpSpPr>
            <a:xfrm>
              <a:off x="1853400" y="3173067"/>
              <a:ext cx="6578415" cy="2746813"/>
              <a:chOff x="1853400" y="3184509"/>
              <a:chExt cx="6578415" cy="2746813"/>
            </a:xfrm>
          </p:grpSpPr>
          <p:cxnSp>
            <p:nvCxnSpPr>
              <p:cNvPr id="11" name="Straight Connector 10"/>
              <p:cNvCxnSpPr/>
              <p:nvPr/>
            </p:nvCxnSpPr>
            <p:spPr>
              <a:xfrm rot="18900000">
                <a:off x="2821481" y="4008738"/>
                <a:ext cx="1121191" cy="0"/>
              </a:xfrm>
              <a:prstGeom prst="line">
                <a:avLst/>
              </a:prstGeom>
              <a:ln w="38100" cmpd="sng">
                <a:solidFill>
                  <a:srgbClr val="00009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2700000">
                <a:off x="2821481" y="4801540"/>
                <a:ext cx="1121191" cy="0"/>
              </a:xfrm>
              <a:prstGeom prst="line">
                <a:avLst/>
              </a:prstGeom>
              <a:ln w="38100" cmpd="sng">
                <a:solidFill>
                  <a:srgbClr val="000090"/>
                </a:solidFill>
                <a:prstDash val="dash"/>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53400" y="3947462"/>
                <a:ext cx="1041106" cy="1200329"/>
              </a:xfrm>
              <a:prstGeom prst="rect">
                <a:avLst/>
              </a:prstGeom>
              <a:noFill/>
            </p:spPr>
            <p:txBody>
              <a:bodyPr wrap="square" rtlCol="0">
                <a:spAutoFit/>
              </a:bodyPr>
              <a:lstStyle/>
              <a:p>
                <a:pPr algn="ctr"/>
                <a:r>
                  <a:rPr lang="en-US" sz="1600" dirty="0" smtClean="0">
                    <a:latin typeface="Franklin Gothic Book"/>
                    <a:cs typeface="Franklin Gothic Book"/>
                  </a:rPr>
                  <a:t>4</a:t>
                </a:r>
              </a:p>
              <a:p>
                <a:pPr algn="ctr"/>
                <a:endParaRPr lang="en-US" sz="1600" dirty="0">
                  <a:latin typeface="Franklin Gothic Book"/>
                  <a:cs typeface="Franklin Gothic Book"/>
                </a:endParaRPr>
              </a:p>
              <a:p>
                <a:pPr algn="ctr"/>
                <a:r>
                  <a:rPr lang="en-US" sz="1600" dirty="0" smtClean="0">
                    <a:latin typeface="Franklin Gothic Book"/>
                    <a:cs typeface="Franklin Gothic Book"/>
                  </a:rPr>
                  <a:t>Dirac Neutrino</a:t>
                </a:r>
              </a:p>
            </p:txBody>
          </p:sp>
          <p:sp>
            <p:nvSpPr>
              <p:cNvPr id="14" name="TextBox 13"/>
              <p:cNvSpPr txBox="1"/>
              <p:nvPr/>
            </p:nvSpPr>
            <p:spPr>
              <a:xfrm>
                <a:off x="3778476" y="3184509"/>
                <a:ext cx="1175356" cy="1176906"/>
              </a:xfrm>
              <a:prstGeom prst="rect">
                <a:avLst/>
              </a:prstGeom>
              <a:noFill/>
            </p:spPr>
            <p:txBody>
              <a:bodyPr wrap="square" rtlCol="0">
                <a:spAutoFit/>
              </a:bodyPr>
              <a:lstStyle/>
              <a:p>
                <a:pPr algn="ctr"/>
                <a:r>
                  <a:rPr lang="en-US" sz="1600" dirty="0">
                    <a:latin typeface="Franklin Gothic Book"/>
                    <a:cs typeface="Franklin Gothic Book"/>
                  </a:rPr>
                  <a:t>2</a:t>
                </a:r>
                <a:endParaRPr lang="en-US" sz="1600" dirty="0" smtClean="0">
                  <a:latin typeface="Franklin Gothic Book"/>
                  <a:cs typeface="Franklin Gothic Book"/>
                </a:endParaRPr>
              </a:p>
              <a:p>
                <a:pPr algn="ctr"/>
                <a:endParaRPr lang="en-US" sz="1600" dirty="0">
                  <a:latin typeface="Franklin Gothic Book"/>
                  <a:cs typeface="Franklin Gothic Book"/>
                </a:endParaRPr>
              </a:p>
              <a:p>
                <a:pPr algn="ctr"/>
                <a:r>
                  <a:rPr lang="en-US" sz="1600" dirty="0" smtClean="0">
                    <a:latin typeface="Franklin Gothic Book"/>
                    <a:cs typeface="Franklin Gothic Book"/>
                  </a:rPr>
                  <a:t>Majorana Neutrino</a:t>
                </a:r>
              </a:p>
            </p:txBody>
          </p:sp>
          <p:sp>
            <p:nvSpPr>
              <p:cNvPr id="15" name="TextBox 14"/>
              <p:cNvSpPr txBox="1"/>
              <p:nvPr/>
            </p:nvSpPr>
            <p:spPr>
              <a:xfrm>
                <a:off x="3784126" y="4754416"/>
                <a:ext cx="1175356" cy="1176906"/>
              </a:xfrm>
              <a:prstGeom prst="rect">
                <a:avLst/>
              </a:prstGeom>
              <a:noFill/>
            </p:spPr>
            <p:txBody>
              <a:bodyPr wrap="square" rtlCol="0">
                <a:spAutoFit/>
              </a:bodyPr>
              <a:lstStyle/>
              <a:p>
                <a:pPr algn="ctr"/>
                <a:r>
                  <a:rPr lang="en-US" sz="1600" dirty="0">
                    <a:latin typeface="Franklin Gothic Book"/>
                    <a:cs typeface="Franklin Gothic Book"/>
                  </a:rPr>
                  <a:t>2</a:t>
                </a:r>
                <a:endParaRPr lang="en-US" sz="1600" dirty="0" smtClean="0">
                  <a:latin typeface="Franklin Gothic Book"/>
                  <a:cs typeface="Franklin Gothic Book"/>
                </a:endParaRPr>
              </a:p>
              <a:p>
                <a:pPr algn="ctr"/>
                <a:endParaRPr lang="en-US" sz="1600" dirty="0">
                  <a:latin typeface="Franklin Gothic Book"/>
                  <a:cs typeface="Franklin Gothic Book"/>
                </a:endParaRPr>
              </a:p>
              <a:p>
                <a:pPr algn="ctr"/>
                <a:r>
                  <a:rPr lang="en-US" sz="1600" dirty="0" smtClean="0">
                    <a:latin typeface="Franklin Gothic Book"/>
                    <a:cs typeface="Franklin Gothic Book"/>
                  </a:rPr>
                  <a:t>Majorana Neutrino</a:t>
                </a:r>
              </a:p>
            </p:txBody>
          </p:sp>
          <p:sp>
            <p:nvSpPr>
              <p:cNvPr id="16" name="Right Brace 15"/>
              <p:cNvSpPr/>
              <p:nvPr/>
            </p:nvSpPr>
            <p:spPr>
              <a:xfrm>
                <a:off x="5571633" y="3612337"/>
                <a:ext cx="480511" cy="1585604"/>
              </a:xfrm>
              <a:prstGeom prst="rightBrace">
                <a:avLst/>
              </a:prstGeom>
              <a:ln w="38100" cmpd="sng">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6338162" y="4022819"/>
                <a:ext cx="2093653" cy="646331"/>
              </a:xfrm>
              <a:prstGeom prst="rect">
                <a:avLst/>
              </a:prstGeom>
              <a:noFill/>
            </p:spPr>
            <p:txBody>
              <a:bodyPr wrap="square" rtlCol="0">
                <a:spAutoFit/>
              </a:bodyPr>
              <a:lstStyle/>
              <a:p>
                <a:r>
                  <a:rPr lang="en-US" dirty="0" smtClean="0">
                    <a:latin typeface="Franklin Gothic Book"/>
                    <a:cs typeface="Franklin Gothic Book"/>
                  </a:rPr>
                  <a:t>Splitting due to Majorana mass</a:t>
                </a:r>
                <a:endParaRPr lang="en-US" dirty="0">
                  <a:latin typeface="Franklin Gothic Book"/>
                  <a:cs typeface="Franklin Gothic Book"/>
                </a:endParaRPr>
              </a:p>
            </p:txBody>
          </p:sp>
        </p:grpSp>
        <p:cxnSp>
          <p:nvCxnSpPr>
            <p:cNvPr id="8" name="Straight Connector 7"/>
            <p:cNvCxnSpPr/>
            <p:nvPr/>
          </p:nvCxnSpPr>
          <p:spPr>
            <a:xfrm>
              <a:off x="1876279" y="4405139"/>
              <a:ext cx="1121191" cy="0"/>
            </a:xfrm>
            <a:prstGeom prst="line">
              <a:avLst/>
            </a:prstGeom>
            <a:ln w="38100" cmpd="sng">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778478" y="3612337"/>
              <a:ext cx="1121191" cy="0"/>
            </a:xfrm>
            <a:prstGeom prst="line">
              <a:avLst/>
            </a:prstGeom>
            <a:ln w="38100" cmpd="sng">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818449" y="5197941"/>
              <a:ext cx="1121191" cy="0"/>
            </a:xfrm>
            <a:prstGeom prst="line">
              <a:avLst/>
            </a:prstGeom>
            <a:ln w="38100" cmpd="sng">
              <a:solidFill>
                <a:srgbClr val="000090"/>
              </a:solidFill>
            </a:ln>
            <a:effectLst/>
          </p:spPr>
          <p:style>
            <a:lnRef idx="2">
              <a:schemeClr val="accent1"/>
            </a:lnRef>
            <a:fillRef idx="0">
              <a:schemeClr val="accent1"/>
            </a:fillRef>
            <a:effectRef idx="1">
              <a:schemeClr val="accent1"/>
            </a:effectRef>
            <a:fontRef idx="minor">
              <a:schemeClr val="tx1"/>
            </a:fontRef>
          </p:style>
        </p:cxnSp>
      </p:grpSp>
      <p:sp>
        <p:nvSpPr>
          <p:cNvPr id="18" name="Slide Number Placeholder 17"/>
          <p:cNvSpPr>
            <a:spLocks noGrp="1"/>
          </p:cNvSpPr>
          <p:nvPr>
            <p:ph type="sldNum" sz="quarter" idx="12"/>
          </p:nvPr>
        </p:nvSpPr>
        <p:spPr/>
        <p:txBody>
          <a:bodyPr/>
          <a:lstStyle/>
          <a:p>
            <a:pPr>
              <a:defRPr/>
            </a:pPr>
            <a:fld id="{A69DFFF7-9D80-8947-9405-CF6E9E218F4B}" type="slidenum">
              <a:rPr lang="en-US" smtClean="0"/>
              <a:pPr>
                <a:defRPr/>
              </a:pPr>
              <a:t>6</a:t>
            </a:fld>
            <a:endParaRPr lang="en-US" dirty="0"/>
          </a:p>
        </p:txBody>
      </p:sp>
    </p:spTree>
    <p:extLst>
      <p:ext uri="{BB962C8B-B14F-4D97-AF65-F5344CB8AC3E}">
        <p14:creationId xmlns:p14="http://schemas.microsoft.com/office/powerpoint/2010/main" val="13651172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0090"/>
                </a:solidFill>
              </a:rPr>
              <a:t>Neutrinoless Double Beta Decay</a:t>
            </a:r>
            <a:endParaRPr lang="en-US" sz="3600" dirty="0">
              <a:solidFill>
                <a:srgbClr val="000090"/>
              </a:solidFill>
            </a:endParaRPr>
          </a:p>
        </p:txBody>
      </p:sp>
      <p:sp>
        <p:nvSpPr>
          <p:cNvPr id="3" name="Content Placeholder 2"/>
          <p:cNvSpPr>
            <a:spLocks noGrp="1"/>
          </p:cNvSpPr>
          <p:nvPr>
            <p:ph idx="1"/>
          </p:nvPr>
        </p:nvSpPr>
        <p:spPr>
          <a:xfrm>
            <a:off x="457200" y="4405137"/>
            <a:ext cx="8229599" cy="1457860"/>
          </a:xfrm>
        </p:spPr>
        <p:txBody>
          <a:bodyPr/>
          <a:lstStyle/>
          <a:p>
            <a:r>
              <a:rPr lang="en-US" sz="2800" dirty="0" smtClean="0">
                <a:latin typeface="Franklin Gothic Book"/>
                <a:cs typeface="Franklin Gothic Book"/>
              </a:rPr>
              <a:t>2</a:t>
            </a:r>
            <a:r>
              <a:rPr lang="el-GR" sz="2800" dirty="0" smtClean="0">
                <a:latin typeface="Franklin Gothic Book"/>
                <a:cs typeface="Franklin Gothic Book"/>
              </a:rPr>
              <a:t>νββ</a:t>
            </a:r>
            <a:r>
              <a:rPr lang="en-US" sz="2800" dirty="0">
                <a:latin typeface="Franklin Gothic Book"/>
                <a:cs typeface="Franklin Gothic Book"/>
              </a:rPr>
              <a:t>:</a:t>
            </a:r>
            <a:r>
              <a:rPr lang="en-US" sz="2800" dirty="0" smtClean="0">
                <a:latin typeface="Franklin Gothic Book"/>
                <a:cs typeface="Franklin Gothic Book"/>
              </a:rPr>
              <a:t> a rare SM process that occurs in some nuclei</a:t>
            </a:r>
          </a:p>
          <a:p>
            <a:r>
              <a:rPr lang="en-US" sz="2800" dirty="0" smtClean="0">
                <a:latin typeface="Franklin Gothic Book"/>
                <a:cs typeface="Franklin Gothic Book"/>
              </a:rPr>
              <a:t>If neutrinos are Majorana, 0νββ could occur</a:t>
            </a:r>
          </a:p>
          <a:p>
            <a:r>
              <a:rPr lang="en-US" sz="2800" dirty="0" smtClean="0">
                <a:latin typeface="Franklin Gothic Book"/>
                <a:cs typeface="Franklin Gothic Book"/>
              </a:rPr>
              <a:t>Lepton number conservation is violated</a:t>
            </a:r>
          </a:p>
          <a:p>
            <a:pPr marL="0" indent="0">
              <a:buNone/>
            </a:pPr>
            <a:endParaRPr lang="en-US" sz="2800" baseline="-25000" dirty="0">
              <a:latin typeface="Franklin Gothic Book"/>
              <a:cs typeface="Franklin Gothic Book"/>
            </a:endParaRPr>
          </a:p>
          <a:p>
            <a:endParaRPr lang="en-US" sz="2800" dirty="0">
              <a:latin typeface="Franklin Gothic Book"/>
              <a:cs typeface="Franklin Gothic Book"/>
            </a:endParaRPr>
          </a:p>
        </p:txBody>
      </p:sp>
      <p:sp>
        <p:nvSpPr>
          <p:cNvPr id="49" name="TextBox 48"/>
          <p:cNvSpPr txBox="1"/>
          <p:nvPr/>
        </p:nvSpPr>
        <p:spPr>
          <a:xfrm>
            <a:off x="5216606" y="2418544"/>
            <a:ext cx="1031000" cy="400110"/>
          </a:xfrm>
          <a:prstGeom prst="rect">
            <a:avLst/>
          </a:prstGeom>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t>Δ</a:t>
            </a:r>
            <a:r>
              <a:rPr lang="en-US" sz="2000" dirty="0" err="1" smtClean="0">
                <a:latin typeface="Mistral"/>
                <a:cs typeface="Mistral"/>
              </a:rPr>
              <a:t>l</a:t>
            </a:r>
            <a:r>
              <a:rPr lang="en-US" sz="2000" dirty="0" smtClean="0">
                <a:latin typeface="Mistral"/>
                <a:cs typeface="Mistral"/>
              </a:rPr>
              <a:t> </a:t>
            </a:r>
            <a:r>
              <a:rPr lang="en-US" dirty="0" smtClean="0">
                <a:latin typeface="Geneva"/>
                <a:cs typeface="Geneva"/>
              </a:rPr>
              <a:t>= 2</a:t>
            </a:r>
            <a:endParaRPr lang="en-US" dirty="0">
              <a:latin typeface="Geneva"/>
              <a:cs typeface="Geneva"/>
            </a:endParaRPr>
          </a:p>
        </p:txBody>
      </p:sp>
      <p:sp>
        <p:nvSpPr>
          <p:cNvPr id="4" name="Date Placeholder 3"/>
          <p:cNvSpPr>
            <a:spLocks noGrp="1"/>
          </p:cNvSpPr>
          <p:nvPr>
            <p:ph type="dt" sz="half" idx="10"/>
          </p:nvPr>
        </p:nvSpPr>
        <p:spPr/>
        <p:txBody>
          <a:bodyPr/>
          <a:lstStyle/>
          <a:p>
            <a:fld id="{191AA413-645E-1446-A2D5-03ED0D4C3FF7}" type="datetime1">
              <a:rPr lang="en-US" smtClean="0"/>
              <a:t>8/3/17</a:t>
            </a:fld>
            <a:endParaRPr lang="en-US"/>
          </a:p>
        </p:txBody>
      </p:sp>
      <p:sp>
        <p:nvSpPr>
          <p:cNvPr id="12" name="Pentagon 11"/>
          <p:cNvSpPr/>
          <p:nvPr/>
        </p:nvSpPr>
        <p:spPr>
          <a:xfrm>
            <a:off x="370393" y="1567543"/>
            <a:ext cx="4366072" cy="2460012"/>
          </a:xfrm>
          <a:prstGeom prst="homePlate">
            <a:avLst>
              <a:gd name="adj" fmla="val 21165"/>
            </a:avLst>
          </a:prstGeom>
          <a:noFill/>
          <a:ln w="38100" cmpd="sng">
            <a:solidFill>
              <a:srgbClr val="00009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p:cNvSpPr/>
          <p:nvPr/>
        </p:nvSpPr>
        <p:spPr>
          <a:xfrm>
            <a:off x="4910936" y="1567543"/>
            <a:ext cx="3971565" cy="2460012"/>
          </a:xfrm>
          <a:prstGeom prst="rect">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9" name="Group 78"/>
          <p:cNvGrpSpPr/>
          <p:nvPr/>
        </p:nvGrpSpPr>
        <p:grpSpPr>
          <a:xfrm>
            <a:off x="4917107" y="1931245"/>
            <a:ext cx="4105109" cy="1621764"/>
            <a:chOff x="394278" y="1541271"/>
            <a:chExt cx="4105109" cy="1621764"/>
          </a:xfrm>
        </p:grpSpPr>
        <p:cxnSp>
          <p:nvCxnSpPr>
            <p:cNvPr id="80" name="Straight Connector 79"/>
            <p:cNvCxnSpPr/>
            <p:nvPr/>
          </p:nvCxnSpPr>
          <p:spPr>
            <a:xfrm flipH="1">
              <a:off x="2037012" y="1777559"/>
              <a:ext cx="571438" cy="1170032"/>
            </a:xfrm>
            <a:prstGeom prst="line">
              <a:avLst/>
            </a:prstGeom>
            <a:ln w="28575" cmpd="sng">
              <a:prstDash val="dash"/>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flipV="1">
              <a:off x="2063137" y="2419633"/>
              <a:ext cx="589610" cy="527958"/>
            </a:xfrm>
            <a:prstGeom prst="line">
              <a:avLst/>
            </a:prstGeom>
            <a:ln w="28575" cmpd="sng">
              <a:prstDash val="dash"/>
            </a:ln>
          </p:spPr>
          <p:style>
            <a:lnRef idx="1">
              <a:schemeClr val="dk1"/>
            </a:lnRef>
            <a:fillRef idx="0">
              <a:schemeClr val="dk1"/>
            </a:fillRef>
            <a:effectRef idx="0">
              <a:schemeClr val="dk1"/>
            </a:effectRef>
            <a:fontRef idx="minor">
              <a:schemeClr val="tx1"/>
            </a:fontRef>
          </p:style>
        </p:cxnSp>
        <p:cxnSp>
          <p:nvCxnSpPr>
            <p:cNvPr id="82" name="Straight Arrow Connector 81"/>
            <p:cNvCxnSpPr/>
            <p:nvPr/>
          </p:nvCxnSpPr>
          <p:spPr>
            <a:xfrm>
              <a:off x="2663547" y="1780289"/>
              <a:ext cx="1038375" cy="0"/>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sp>
          <p:nvSpPr>
            <p:cNvPr id="83" name="TextBox 82"/>
            <p:cNvSpPr txBox="1"/>
            <p:nvPr/>
          </p:nvSpPr>
          <p:spPr>
            <a:xfrm>
              <a:off x="3720933" y="1541271"/>
              <a:ext cx="644910" cy="369332"/>
            </a:xfrm>
            <a:prstGeom prst="rect">
              <a:avLst/>
            </a:prstGeom>
            <a:noFill/>
          </p:spPr>
          <p:txBody>
            <a:bodyPr wrap="square" rtlCol="0">
              <a:spAutoFit/>
            </a:bodyPr>
            <a:lstStyle/>
            <a:p>
              <a:r>
                <a:rPr lang="en-US" dirty="0" smtClean="0">
                  <a:latin typeface="Geneva"/>
                  <a:cs typeface="Geneva"/>
                </a:rPr>
                <a:t>e</a:t>
              </a:r>
              <a:r>
                <a:rPr lang="en-US" baseline="30000" dirty="0" smtClean="0">
                  <a:latin typeface="Geneva"/>
                  <a:cs typeface="Geneva"/>
                </a:rPr>
                <a:t>-</a:t>
              </a:r>
              <a:endParaRPr lang="en-US" dirty="0">
                <a:latin typeface="Geneva"/>
                <a:cs typeface="Geneva"/>
              </a:endParaRPr>
            </a:p>
          </p:txBody>
        </p:sp>
        <p:sp>
          <p:nvSpPr>
            <p:cNvPr id="84" name="TextBox 83"/>
            <p:cNvSpPr txBox="1"/>
            <p:nvPr/>
          </p:nvSpPr>
          <p:spPr>
            <a:xfrm>
              <a:off x="1951799" y="1981180"/>
              <a:ext cx="479904" cy="369332"/>
            </a:xfrm>
            <a:prstGeom prst="rect">
              <a:avLst/>
            </a:prstGeom>
            <a:noFill/>
          </p:spPr>
          <p:txBody>
            <a:bodyPr wrap="square" rtlCol="0">
              <a:spAutoFit/>
            </a:bodyPr>
            <a:lstStyle/>
            <a:p>
              <a:r>
                <a:rPr lang="en-US" dirty="0" smtClean="0">
                  <a:latin typeface="Geneva"/>
                  <a:cs typeface="Geneva"/>
                </a:rPr>
                <a:t>W</a:t>
              </a:r>
              <a:r>
                <a:rPr lang="en-US" baseline="30000" dirty="0" smtClean="0">
                  <a:latin typeface="Geneva"/>
                  <a:cs typeface="Geneva"/>
                </a:rPr>
                <a:t>-</a:t>
              </a:r>
              <a:endParaRPr lang="en-US" dirty="0">
                <a:latin typeface="Geneva"/>
                <a:cs typeface="Geneva"/>
              </a:endParaRPr>
            </a:p>
          </p:txBody>
        </p:sp>
        <p:sp>
          <p:nvSpPr>
            <p:cNvPr id="85" name="TextBox 84"/>
            <p:cNvSpPr txBox="1"/>
            <p:nvPr/>
          </p:nvSpPr>
          <p:spPr>
            <a:xfrm>
              <a:off x="2760201" y="1869029"/>
              <a:ext cx="655430" cy="369332"/>
            </a:xfrm>
            <a:prstGeom prst="rect">
              <a:avLst/>
            </a:prstGeom>
            <a:noFill/>
          </p:spPr>
          <p:txBody>
            <a:bodyPr wrap="square" rtlCol="0">
              <a:spAutoFit/>
            </a:bodyPr>
            <a:lstStyle/>
            <a:p>
              <a:r>
                <a:rPr lang="en-US" dirty="0" err="1" smtClean="0">
                  <a:latin typeface="Geneva"/>
                  <a:cs typeface="Geneva"/>
                </a:rPr>
                <a:t>ν</a:t>
              </a:r>
              <a:r>
                <a:rPr lang="en-US" baseline="-25000" dirty="0" err="1">
                  <a:latin typeface="Geneva"/>
                  <a:cs typeface="Geneva"/>
                </a:rPr>
                <a:t>M</a:t>
              </a:r>
              <a:endParaRPr lang="en-US" dirty="0">
                <a:latin typeface="Geneva"/>
                <a:cs typeface="Geneva"/>
              </a:endParaRPr>
            </a:p>
          </p:txBody>
        </p:sp>
        <p:cxnSp>
          <p:nvCxnSpPr>
            <p:cNvPr id="86" name="Straight Arrow Connector 85"/>
            <p:cNvCxnSpPr/>
            <p:nvPr/>
          </p:nvCxnSpPr>
          <p:spPr>
            <a:xfrm>
              <a:off x="970166" y="2947591"/>
              <a:ext cx="2556371" cy="0"/>
            </a:xfrm>
            <a:prstGeom prst="straightConnector1">
              <a:avLst/>
            </a:prstGeom>
            <a:ln w="57150" cmpd="sng">
              <a:tailEnd type="arrow"/>
            </a:ln>
          </p:spPr>
          <p:style>
            <a:lnRef idx="1">
              <a:schemeClr val="dk1"/>
            </a:lnRef>
            <a:fillRef idx="0">
              <a:schemeClr val="dk1"/>
            </a:fillRef>
            <a:effectRef idx="0">
              <a:schemeClr val="dk1"/>
            </a:effectRef>
            <a:fontRef idx="minor">
              <a:schemeClr val="tx1"/>
            </a:fontRef>
          </p:style>
        </p:cxnSp>
        <p:cxnSp>
          <p:nvCxnSpPr>
            <p:cNvPr id="87" name="Straight Arrow Connector 86"/>
            <p:cNvCxnSpPr/>
            <p:nvPr/>
          </p:nvCxnSpPr>
          <p:spPr>
            <a:xfrm>
              <a:off x="2652747" y="2404864"/>
              <a:ext cx="1038375" cy="0"/>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cxnSp>
          <p:nvCxnSpPr>
            <p:cNvPr id="88" name="Straight Arrow Connector 87"/>
            <p:cNvCxnSpPr/>
            <p:nvPr/>
          </p:nvCxnSpPr>
          <p:spPr>
            <a:xfrm flipV="1">
              <a:off x="2652747" y="1780289"/>
              <a:ext cx="10800" cy="624576"/>
            </a:xfrm>
            <a:prstGeom prst="straightConnector1">
              <a:avLst/>
            </a:prstGeom>
            <a:ln w="28575" cmpd="sng">
              <a:headEnd type="none"/>
              <a:tailEnd type="none"/>
            </a:ln>
          </p:spPr>
          <p:style>
            <a:lnRef idx="1">
              <a:schemeClr val="dk1"/>
            </a:lnRef>
            <a:fillRef idx="0">
              <a:schemeClr val="dk1"/>
            </a:fillRef>
            <a:effectRef idx="0">
              <a:schemeClr val="dk1"/>
            </a:effectRef>
            <a:fontRef idx="minor">
              <a:schemeClr val="tx1"/>
            </a:fontRef>
          </p:style>
        </p:cxnSp>
        <p:sp>
          <p:nvSpPr>
            <p:cNvPr id="89" name="TextBox 88"/>
            <p:cNvSpPr txBox="1"/>
            <p:nvPr/>
          </p:nvSpPr>
          <p:spPr>
            <a:xfrm>
              <a:off x="3710133" y="2165846"/>
              <a:ext cx="402803" cy="369332"/>
            </a:xfrm>
            <a:prstGeom prst="rect">
              <a:avLst/>
            </a:prstGeom>
            <a:noFill/>
          </p:spPr>
          <p:txBody>
            <a:bodyPr wrap="square" rtlCol="0">
              <a:spAutoFit/>
            </a:bodyPr>
            <a:lstStyle/>
            <a:p>
              <a:r>
                <a:rPr lang="en-US" dirty="0" smtClean="0">
                  <a:latin typeface="Geneva"/>
                  <a:cs typeface="Geneva"/>
                </a:rPr>
                <a:t>e</a:t>
              </a:r>
              <a:r>
                <a:rPr lang="en-US" baseline="30000" dirty="0" smtClean="0">
                  <a:latin typeface="Geneva"/>
                  <a:cs typeface="Geneva"/>
                </a:rPr>
                <a:t>-</a:t>
              </a:r>
              <a:endParaRPr lang="en-US" dirty="0">
                <a:latin typeface="Geneva"/>
                <a:cs typeface="Geneva"/>
              </a:endParaRPr>
            </a:p>
          </p:txBody>
        </p:sp>
        <p:sp>
          <p:nvSpPr>
            <p:cNvPr id="90" name="TextBox 89"/>
            <p:cNvSpPr txBox="1"/>
            <p:nvPr/>
          </p:nvSpPr>
          <p:spPr>
            <a:xfrm>
              <a:off x="2449356" y="2460163"/>
              <a:ext cx="479904" cy="369332"/>
            </a:xfrm>
            <a:prstGeom prst="rect">
              <a:avLst/>
            </a:prstGeom>
            <a:noFill/>
          </p:spPr>
          <p:txBody>
            <a:bodyPr wrap="square" rtlCol="0">
              <a:spAutoFit/>
            </a:bodyPr>
            <a:lstStyle/>
            <a:p>
              <a:r>
                <a:rPr lang="en-US" dirty="0" smtClean="0">
                  <a:latin typeface="Geneva"/>
                  <a:cs typeface="Geneva"/>
                </a:rPr>
                <a:t>W</a:t>
              </a:r>
              <a:r>
                <a:rPr lang="en-US" baseline="30000" dirty="0" smtClean="0">
                  <a:latin typeface="Geneva"/>
                  <a:cs typeface="Geneva"/>
                </a:rPr>
                <a:t>-</a:t>
              </a:r>
              <a:endParaRPr lang="en-US" dirty="0">
                <a:latin typeface="Geneva"/>
                <a:cs typeface="Geneva"/>
              </a:endParaRPr>
            </a:p>
          </p:txBody>
        </p:sp>
        <p:sp>
          <p:nvSpPr>
            <p:cNvPr id="91" name="TextBox 90"/>
            <p:cNvSpPr txBox="1"/>
            <p:nvPr/>
          </p:nvSpPr>
          <p:spPr>
            <a:xfrm>
              <a:off x="394278" y="2756597"/>
              <a:ext cx="717485" cy="400110"/>
            </a:xfrm>
            <a:prstGeom prst="rect">
              <a:avLst/>
            </a:prstGeom>
            <a:noFill/>
          </p:spPr>
          <p:txBody>
            <a:bodyPr wrap="square" rtlCol="0">
              <a:spAutoFit/>
            </a:bodyPr>
            <a:lstStyle/>
            <a:p>
              <a:r>
                <a:rPr lang="en-US" sz="2000" dirty="0" smtClean="0">
                  <a:latin typeface="Franklin Gothic Book"/>
                  <a:cs typeface="Franklin Gothic Book"/>
                </a:rPr>
                <a:t>A, Z</a:t>
              </a:r>
              <a:endParaRPr lang="en-US" sz="2000" dirty="0">
                <a:latin typeface="Franklin Gothic Book"/>
                <a:cs typeface="Franklin Gothic Book"/>
              </a:endParaRPr>
            </a:p>
          </p:txBody>
        </p:sp>
        <p:sp>
          <p:nvSpPr>
            <p:cNvPr id="92" name="TextBox 91"/>
            <p:cNvSpPr txBox="1"/>
            <p:nvPr/>
          </p:nvSpPr>
          <p:spPr>
            <a:xfrm>
              <a:off x="3504742" y="2762925"/>
              <a:ext cx="994645" cy="400110"/>
            </a:xfrm>
            <a:prstGeom prst="rect">
              <a:avLst/>
            </a:prstGeom>
            <a:noFill/>
          </p:spPr>
          <p:txBody>
            <a:bodyPr wrap="square" rtlCol="0">
              <a:spAutoFit/>
            </a:bodyPr>
            <a:lstStyle/>
            <a:p>
              <a:r>
                <a:rPr lang="en-US" sz="2000" dirty="0" smtClean="0">
                  <a:latin typeface="Franklin Gothic Book"/>
                  <a:cs typeface="Franklin Gothic Book"/>
                </a:rPr>
                <a:t>A, Z+2</a:t>
              </a:r>
              <a:endParaRPr lang="en-US" sz="2000" dirty="0">
                <a:latin typeface="Franklin Gothic Book"/>
                <a:cs typeface="Franklin Gothic Book"/>
              </a:endParaRPr>
            </a:p>
          </p:txBody>
        </p:sp>
      </p:grpSp>
      <p:grpSp>
        <p:nvGrpSpPr>
          <p:cNvPr id="127" name="Group 126"/>
          <p:cNvGrpSpPr/>
          <p:nvPr/>
        </p:nvGrpSpPr>
        <p:grpSpPr>
          <a:xfrm>
            <a:off x="370393" y="1625670"/>
            <a:ext cx="4105109" cy="1931164"/>
            <a:chOff x="370393" y="1625670"/>
            <a:chExt cx="4105109" cy="1931164"/>
          </a:xfrm>
        </p:grpSpPr>
        <p:cxnSp>
          <p:nvCxnSpPr>
            <p:cNvPr id="108" name="Straight Connector 107"/>
            <p:cNvCxnSpPr/>
            <p:nvPr/>
          </p:nvCxnSpPr>
          <p:spPr>
            <a:xfrm flipH="1">
              <a:off x="2013127" y="2171358"/>
              <a:ext cx="571438" cy="1170032"/>
            </a:xfrm>
            <a:prstGeom prst="line">
              <a:avLst/>
            </a:prstGeom>
            <a:ln w="28575" cmpd="sng">
              <a:prstDash val="dash"/>
            </a:ln>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flipV="1">
              <a:off x="2039252" y="2813432"/>
              <a:ext cx="589610" cy="527958"/>
            </a:xfrm>
            <a:prstGeom prst="line">
              <a:avLst/>
            </a:prstGeom>
            <a:ln w="28575" cmpd="sng">
              <a:prstDash val="dash"/>
            </a:ln>
          </p:spPr>
          <p:style>
            <a:lnRef idx="1">
              <a:schemeClr val="dk1"/>
            </a:lnRef>
            <a:fillRef idx="0">
              <a:schemeClr val="dk1"/>
            </a:fillRef>
            <a:effectRef idx="0">
              <a:schemeClr val="dk1"/>
            </a:effectRef>
            <a:fontRef idx="minor">
              <a:schemeClr val="tx1"/>
            </a:fontRef>
          </p:style>
        </p:cxnSp>
        <p:cxnSp>
          <p:nvCxnSpPr>
            <p:cNvPr id="110" name="Straight Arrow Connector 109"/>
            <p:cNvCxnSpPr/>
            <p:nvPr/>
          </p:nvCxnSpPr>
          <p:spPr>
            <a:xfrm flipV="1">
              <a:off x="2639662" y="1931245"/>
              <a:ext cx="1114403" cy="242844"/>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sp>
          <p:nvSpPr>
            <p:cNvPr id="111" name="TextBox 110"/>
            <p:cNvSpPr txBox="1"/>
            <p:nvPr/>
          </p:nvSpPr>
          <p:spPr>
            <a:xfrm>
              <a:off x="3754065" y="1625670"/>
              <a:ext cx="644910" cy="369332"/>
            </a:xfrm>
            <a:prstGeom prst="rect">
              <a:avLst/>
            </a:prstGeom>
            <a:noFill/>
          </p:spPr>
          <p:txBody>
            <a:bodyPr wrap="square" rtlCol="0">
              <a:spAutoFit/>
            </a:bodyPr>
            <a:lstStyle/>
            <a:p>
              <a:r>
                <a:rPr lang="en-US" dirty="0" smtClean="0">
                  <a:latin typeface="Geneva"/>
                  <a:cs typeface="Geneva"/>
                </a:rPr>
                <a:t>e</a:t>
              </a:r>
              <a:r>
                <a:rPr lang="en-US" baseline="30000" dirty="0" smtClean="0">
                  <a:latin typeface="Geneva"/>
                  <a:cs typeface="Geneva"/>
                </a:rPr>
                <a:t>-</a:t>
              </a:r>
              <a:endParaRPr lang="en-US" dirty="0">
                <a:latin typeface="Geneva"/>
                <a:cs typeface="Geneva"/>
              </a:endParaRPr>
            </a:p>
          </p:txBody>
        </p:sp>
        <p:sp>
          <p:nvSpPr>
            <p:cNvPr id="112" name="TextBox 111"/>
            <p:cNvSpPr txBox="1"/>
            <p:nvPr/>
          </p:nvSpPr>
          <p:spPr>
            <a:xfrm>
              <a:off x="1927914" y="2374979"/>
              <a:ext cx="479904" cy="369332"/>
            </a:xfrm>
            <a:prstGeom prst="rect">
              <a:avLst/>
            </a:prstGeom>
            <a:noFill/>
          </p:spPr>
          <p:txBody>
            <a:bodyPr wrap="square" rtlCol="0">
              <a:spAutoFit/>
            </a:bodyPr>
            <a:lstStyle/>
            <a:p>
              <a:r>
                <a:rPr lang="en-US" dirty="0" smtClean="0">
                  <a:latin typeface="Geneva"/>
                  <a:cs typeface="Geneva"/>
                </a:rPr>
                <a:t>W</a:t>
              </a:r>
              <a:r>
                <a:rPr lang="en-US" baseline="30000" dirty="0" smtClean="0">
                  <a:latin typeface="Geneva"/>
                  <a:cs typeface="Geneva"/>
                </a:rPr>
                <a:t>-</a:t>
              </a:r>
              <a:endParaRPr lang="en-US" dirty="0">
                <a:latin typeface="Geneva"/>
                <a:cs typeface="Geneva"/>
              </a:endParaRPr>
            </a:p>
          </p:txBody>
        </p:sp>
        <p:grpSp>
          <p:nvGrpSpPr>
            <p:cNvPr id="123" name="Group 122"/>
            <p:cNvGrpSpPr/>
            <p:nvPr/>
          </p:nvGrpSpPr>
          <p:grpSpPr>
            <a:xfrm>
              <a:off x="3690778" y="2374979"/>
              <a:ext cx="655430" cy="369332"/>
              <a:chOff x="3920482" y="2388489"/>
              <a:chExt cx="655430" cy="369332"/>
            </a:xfrm>
          </p:grpSpPr>
          <p:cxnSp>
            <p:nvCxnSpPr>
              <p:cNvPr id="51" name="Straight Connector 50"/>
              <p:cNvCxnSpPr/>
              <p:nvPr/>
            </p:nvCxnSpPr>
            <p:spPr>
              <a:xfrm>
                <a:off x="3961018" y="2492456"/>
                <a:ext cx="213002" cy="0"/>
              </a:xfrm>
              <a:prstGeom prst="line">
                <a:avLst/>
              </a:prstGeom>
            </p:spPr>
            <p:style>
              <a:lnRef idx="1">
                <a:schemeClr val="dk1"/>
              </a:lnRef>
              <a:fillRef idx="0">
                <a:schemeClr val="dk1"/>
              </a:fillRef>
              <a:effectRef idx="0">
                <a:schemeClr val="dk1"/>
              </a:effectRef>
              <a:fontRef idx="minor">
                <a:schemeClr val="tx1"/>
              </a:fontRef>
            </p:style>
          </p:cxnSp>
          <p:sp>
            <p:nvSpPr>
              <p:cNvPr id="113" name="TextBox 112"/>
              <p:cNvSpPr txBox="1"/>
              <p:nvPr/>
            </p:nvSpPr>
            <p:spPr>
              <a:xfrm>
                <a:off x="3920482" y="2388489"/>
                <a:ext cx="655430" cy="369332"/>
              </a:xfrm>
              <a:prstGeom prst="rect">
                <a:avLst/>
              </a:prstGeom>
              <a:noFill/>
            </p:spPr>
            <p:txBody>
              <a:bodyPr wrap="square" rtlCol="0">
                <a:spAutoFit/>
              </a:bodyPr>
              <a:lstStyle/>
              <a:p>
                <a:r>
                  <a:rPr lang="en-US" dirty="0" err="1" smtClean="0">
                    <a:latin typeface="Geneva"/>
                    <a:cs typeface="Geneva"/>
                  </a:rPr>
                  <a:t>ν</a:t>
                </a:r>
                <a:r>
                  <a:rPr lang="en-US" baseline="-25000" dirty="0" err="1" smtClean="0">
                    <a:latin typeface="Geneva"/>
                    <a:cs typeface="Geneva"/>
                  </a:rPr>
                  <a:t>e</a:t>
                </a:r>
                <a:endParaRPr lang="en-US" dirty="0">
                  <a:latin typeface="Geneva"/>
                  <a:cs typeface="Geneva"/>
                </a:endParaRPr>
              </a:p>
            </p:txBody>
          </p:sp>
        </p:grpSp>
        <p:cxnSp>
          <p:nvCxnSpPr>
            <p:cNvPr id="114" name="Straight Arrow Connector 113"/>
            <p:cNvCxnSpPr/>
            <p:nvPr/>
          </p:nvCxnSpPr>
          <p:spPr>
            <a:xfrm>
              <a:off x="946281" y="3341390"/>
              <a:ext cx="2556371" cy="0"/>
            </a:xfrm>
            <a:prstGeom prst="straightConnector1">
              <a:avLst/>
            </a:prstGeom>
            <a:ln w="57150" cmpd="sng">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2628862" y="2798663"/>
              <a:ext cx="1057386" cy="130314"/>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sp>
          <p:nvSpPr>
            <p:cNvPr id="117" name="TextBox 116"/>
            <p:cNvSpPr txBox="1"/>
            <p:nvPr/>
          </p:nvSpPr>
          <p:spPr>
            <a:xfrm>
              <a:off x="3672736" y="2816335"/>
              <a:ext cx="402803" cy="369332"/>
            </a:xfrm>
            <a:prstGeom prst="rect">
              <a:avLst/>
            </a:prstGeom>
            <a:noFill/>
          </p:spPr>
          <p:txBody>
            <a:bodyPr wrap="square" rtlCol="0">
              <a:spAutoFit/>
            </a:bodyPr>
            <a:lstStyle/>
            <a:p>
              <a:r>
                <a:rPr lang="en-US" dirty="0" smtClean="0">
                  <a:latin typeface="Geneva"/>
                  <a:cs typeface="Geneva"/>
                </a:rPr>
                <a:t>e</a:t>
              </a:r>
              <a:r>
                <a:rPr lang="en-US" baseline="30000" dirty="0" smtClean="0">
                  <a:latin typeface="Geneva"/>
                  <a:cs typeface="Geneva"/>
                </a:rPr>
                <a:t>-</a:t>
              </a:r>
              <a:endParaRPr lang="en-US" dirty="0">
                <a:latin typeface="Geneva"/>
                <a:cs typeface="Geneva"/>
              </a:endParaRPr>
            </a:p>
          </p:txBody>
        </p:sp>
        <p:sp>
          <p:nvSpPr>
            <p:cNvPr id="118" name="TextBox 117"/>
            <p:cNvSpPr txBox="1"/>
            <p:nvPr/>
          </p:nvSpPr>
          <p:spPr>
            <a:xfrm>
              <a:off x="2425471" y="2853962"/>
              <a:ext cx="479904" cy="369332"/>
            </a:xfrm>
            <a:prstGeom prst="rect">
              <a:avLst/>
            </a:prstGeom>
            <a:noFill/>
          </p:spPr>
          <p:txBody>
            <a:bodyPr wrap="square" rtlCol="0">
              <a:spAutoFit/>
            </a:bodyPr>
            <a:lstStyle/>
            <a:p>
              <a:r>
                <a:rPr lang="en-US" dirty="0" smtClean="0">
                  <a:latin typeface="Geneva"/>
                  <a:cs typeface="Geneva"/>
                </a:rPr>
                <a:t>W</a:t>
              </a:r>
              <a:r>
                <a:rPr lang="en-US" baseline="30000" dirty="0" smtClean="0">
                  <a:latin typeface="Geneva"/>
                  <a:cs typeface="Geneva"/>
                </a:rPr>
                <a:t>-</a:t>
              </a:r>
              <a:endParaRPr lang="en-US" dirty="0">
                <a:latin typeface="Geneva"/>
                <a:cs typeface="Geneva"/>
              </a:endParaRPr>
            </a:p>
          </p:txBody>
        </p:sp>
        <p:sp>
          <p:nvSpPr>
            <p:cNvPr id="119" name="TextBox 118"/>
            <p:cNvSpPr txBox="1"/>
            <p:nvPr/>
          </p:nvSpPr>
          <p:spPr>
            <a:xfrm>
              <a:off x="370393" y="3150396"/>
              <a:ext cx="717485" cy="400110"/>
            </a:xfrm>
            <a:prstGeom prst="rect">
              <a:avLst/>
            </a:prstGeom>
            <a:noFill/>
          </p:spPr>
          <p:txBody>
            <a:bodyPr wrap="square" rtlCol="0">
              <a:spAutoFit/>
            </a:bodyPr>
            <a:lstStyle/>
            <a:p>
              <a:r>
                <a:rPr lang="en-US" sz="2000" dirty="0" smtClean="0">
                  <a:latin typeface="Franklin Gothic Book"/>
                  <a:cs typeface="Franklin Gothic Book"/>
                </a:rPr>
                <a:t>A, Z</a:t>
              </a:r>
              <a:endParaRPr lang="en-US" sz="2000" dirty="0">
                <a:latin typeface="Franklin Gothic Book"/>
                <a:cs typeface="Franklin Gothic Book"/>
              </a:endParaRPr>
            </a:p>
          </p:txBody>
        </p:sp>
        <p:sp>
          <p:nvSpPr>
            <p:cNvPr id="120" name="TextBox 119"/>
            <p:cNvSpPr txBox="1"/>
            <p:nvPr/>
          </p:nvSpPr>
          <p:spPr>
            <a:xfrm>
              <a:off x="3480857" y="3156724"/>
              <a:ext cx="994645" cy="400110"/>
            </a:xfrm>
            <a:prstGeom prst="rect">
              <a:avLst/>
            </a:prstGeom>
            <a:noFill/>
          </p:spPr>
          <p:txBody>
            <a:bodyPr wrap="square" rtlCol="0">
              <a:spAutoFit/>
            </a:bodyPr>
            <a:lstStyle/>
            <a:p>
              <a:r>
                <a:rPr lang="en-US" sz="2000" dirty="0" smtClean="0">
                  <a:latin typeface="Franklin Gothic Book"/>
                  <a:cs typeface="Franklin Gothic Book"/>
                </a:rPr>
                <a:t>A, Z+2</a:t>
              </a:r>
              <a:endParaRPr lang="en-US" sz="2000" dirty="0">
                <a:latin typeface="Franklin Gothic Book"/>
                <a:cs typeface="Franklin Gothic Book"/>
              </a:endParaRPr>
            </a:p>
          </p:txBody>
        </p:sp>
        <p:cxnSp>
          <p:nvCxnSpPr>
            <p:cNvPr id="121" name="Straight Arrow Connector 120"/>
            <p:cNvCxnSpPr/>
            <p:nvPr/>
          </p:nvCxnSpPr>
          <p:spPr>
            <a:xfrm>
              <a:off x="2584565" y="2167534"/>
              <a:ext cx="1082672" cy="91469"/>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cxnSp>
          <p:nvCxnSpPr>
            <p:cNvPr id="122" name="Straight Arrow Connector 121"/>
            <p:cNvCxnSpPr/>
            <p:nvPr/>
          </p:nvCxnSpPr>
          <p:spPr>
            <a:xfrm flipV="1">
              <a:off x="2639662" y="2596062"/>
              <a:ext cx="1027575" cy="195499"/>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grpSp>
          <p:nvGrpSpPr>
            <p:cNvPr id="124" name="Group 123"/>
            <p:cNvGrpSpPr/>
            <p:nvPr/>
          </p:nvGrpSpPr>
          <p:grpSpPr>
            <a:xfrm>
              <a:off x="3685424" y="2047317"/>
              <a:ext cx="655430" cy="369332"/>
              <a:chOff x="3920482" y="2388489"/>
              <a:chExt cx="655430" cy="369332"/>
            </a:xfrm>
          </p:grpSpPr>
          <p:cxnSp>
            <p:nvCxnSpPr>
              <p:cNvPr id="125" name="Straight Connector 124"/>
              <p:cNvCxnSpPr/>
              <p:nvPr/>
            </p:nvCxnSpPr>
            <p:spPr>
              <a:xfrm>
                <a:off x="3961018" y="2492456"/>
                <a:ext cx="213002" cy="0"/>
              </a:xfrm>
              <a:prstGeom prst="line">
                <a:avLst/>
              </a:prstGeom>
            </p:spPr>
            <p:style>
              <a:lnRef idx="1">
                <a:schemeClr val="dk1"/>
              </a:lnRef>
              <a:fillRef idx="0">
                <a:schemeClr val="dk1"/>
              </a:fillRef>
              <a:effectRef idx="0">
                <a:schemeClr val="dk1"/>
              </a:effectRef>
              <a:fontRef idx="minor">
                <a:schemeClr val="tx1"/>
              </a:fontRef>
            </p:style>
          </p:cxnSp>
          <p:sp>
            <p:nvSpPr>
              <p:cNvPr id="126" name="TextBox 125"/>
              <p:cNvSpPr txBox="1"/>
              <p:nvPr/>
            </p:nvSpPr>
            <p:spPr>
              <a:xfrm>
                <a:off x="3920482" y="2388489"/>
                <a:ext cx="655430" cy="369332"/>
              </a:xfrm>
              <a:prstGeom prst="rect">
                <a:avLst/>
              </a:prstGeom>
              <a:noFill/>
            </p:spPr>
            <p:txBody>
              <a:bodyPr wrap="square" rtlCol="0">
                <a:spAutoFit/>
              </a:bodyPr>
              <a:lstStyle/>
              <a:p>
                <a:r>
                  <a:rPr lang="en-US" dirty="0" err="1" smtClean="0">
                    <a:latin typeface="Geneva"/>
                    <a:cs typeface="Geneva"/>
                  </a:rPr>
                  <a:t>ν</a:t>
                </a:r>
                <a:r>
                  <a:rPr lang="en-US" baseline="-25000" dirty="0" err="1" smtClean="0">
                    <a:latin typeface="Geneva"/>
                    <a:cs typeface="Geneva"/>
                  </a:rPr>
                  <a:t>e</a:t>
                </a:r>
                <a:endParaRPr lang="en-US" dirty="0">
                  <a:latin typeface="Geneva"/>
                  <a:cs typeface="Geneva"/>
                </a:endParaRPr>
              </a:p>
            </p:txBody>
          </p:sp>
        </p:grpSp>
      </p:grpSp>
      <p:sp>
        <p:nvSpPr>
          <p:cNvPr id="43" name="Multiply 42"/>
          <p:cNvSpPr/>
          <p:nvPr/>
        </p:nvSpPr>
        <p:spPr>
          <a:xfrm>
            <a:off x="7047772" y="2371154"/>
            <a:ext cx="257154" cy="286048"/>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pPr>
              <a:defRPr/>
            </a:pPr>
            <a:fld id="{A69DFFF7-9D80-8947-9405-CF6E9E218F4B}" type="slidenum">
              <a:rPr lang="en-US" smtClean="0"/>
              <a:pPr>
                <a:defRPr/>
              </a:pPr>
              <a:t>7</a:t>
            </a:fld>
            <a:endParaRPr lang="en-US" dirty="0"/>
          </a:p>
        </p:txBody>
      </p:sp>
    </p:spTree>
    <p:extLst>
      <p:ext uri="{BB962C8B-B14F-4D97-AF65-F5344CB8AC3E}">
        <p14:creationId xmlns:p14="http://schemas.microsoft.com/office/powerpoint/2010/main" val="26060005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000090"/>
                </a:solidFill>
              </a:rPr>
              <a:t>The 0</a:t>
            </a:r>
            <a:r>
              <a:rPr lang="el-GR" sz="3600" dirty="0" smtClean="0">
                <a:solidFill>
                  <a:srgbClr val="000090"/>
                </a:solidFill>
              </a:rPr>
              <a:t>νββ</a:t>
            </a:r>
            <a:r>
              <a:rPr lang="en-US" sz="3600" dirty="0" smtClean="0">
                <a:solidFill>
                  <a:srgbClr val="000090"/>
                </a:solidFill>
              </a:rPr>
              <a:t> Rate</a:t>
            </a:r>
            <a:endParaRPr lang="en-US" sz="3600" dirty="0">
              <a:solidFill>
                <a:srgbClr val="000090"/>
              </a:solidFill>
            </a:endParaRPr>
          </a:p>
        </p:txBody>
      </p:sp>
      <p:sp>
        <p:nvSpPr>
          <p:cNvPr id="3" name="Content Placeholder 2"/>
          <p:cNvSpPr>
            <a:spLocks noGrp="1"/>
          </p:cNvSpPr>
          <p:nvPr>
            <p:ph idx="1"/>
          </p:nvPr>
        </p:nvSpPr>
        <p:spPr>
          <a:xfrm>
            <a:off x="5613455" y="2507256"/>
            <a:ext cx="3253675" cy="3237280"/>
          </a:xfrm>
        </p:spPr>
        <p:txBody>
          <a:bodyPr/>
          <a:lstStyle/>
          <a:p>
            <a:r>
              <a:rPr lang="en-US" sz="2400" dirty="0" smtClean="0">
                <a:latin typeface="Franklin Gothic Book"/>
                <a:cs typeface="Franklin Gothic Book"/>
              </a:rPr>
              <a:t>Rate depends on </a:t>
            </a:r>
            <a:r>
              <a:rPr lang="en-US" sz="2400" dirty="0">
                <a:latin typeface="Franklin Gothic Book"/>
                <a:cs typeface="Franklin Gothic Book"/>
              </a:rPr>
              <a:t>mixing </a:t>
            </a:r>
            <a:r>
              <a:rPr lang="en-US" sz="2400" dirty="0" smtClean="0">
                <a:latin typeface="Franklin Gothic Book"/>
                <a:cs typeface="Franklin Gothic Book"/>
              </a:rPr>
              <a:t>angles and phases, </a:t>
            </a:r>
            <a:r>
              <a:rPr lang="en-US" sz="2400" dirty="0">
                <a:latin typeface="Franklin Gothic Book"/>
                <a:cs typeface="Franklin Gothic Book"/>
              </a:rPr>
              <a:t>neutrino </a:t>
            </a:r>
            <a:r>
              <a:rPr lang="en-US" sz="2400" dirty="0" smtClean="0">
                <a:latin typeface="Franklin Gothic Book"/>
                <a:cs typeface="Franklin Gothic Book"/>
              </a:rPr>
              <a:t>mass, and mass hierarchy</a:t>
            </a:r>
          </a:p>
          <a:p>
            <a:r>
              <a:rPr lang="en-US" sz="2400" dirty="0" smtClean="0">
                <a:latin typeface="Franklin Gothic Book"/>
                <a:cs typeface="Franklin Gothic Book"/>
              </a:rPr>
              <a:t>Uncertainties in:</a:t>
            </a:r>
          </a:p>
          <a:p>
            <a:pPr lvl="1"/>
            <a:r>
              <a:rPr lang="en-US" sz="2000" dirty="0" smtClean="0">
                <a:latin typeface="Franklin Gothic Book"/>
                <a:cs typeface="Franklin Gothic Book"/>
              </a:rPr>
              <a:t>m</a:t>
            </a:r>
            <a:r>
              <a:rPr lang="el-GR" sz="2000" baseline="-25000" dirty="0" smtClean="0">
                <a:latin typeface="Franklin Gothic Book"/>
                <a:cs typeface="Franklin Gothic Book"/>
              </a:rPr>
              <a:t>ββ</a:t>
            </a:r>
            <a:r>
              <a:rPr lang="en-US" sz="2000" dirty="0" smtClean="0">
                <a:latin typeface="Franklin Gothic Book"/>
                <a:cs typeface="Franklin Gothic Book"/>
              </a:rPr>
              <a:t>: lightest </a:t>
            </a:r>
            <a:r>
              <a:rPr lang="el-GR" sz="2000" dirty="0" smtClean="0">
                <a:latin typeface="Franklin Gothic Book"/>
                <a:cs typeface="Franklin Gothic Book"/>
              </a:rPr>
              <a:t>ν</a:t>
            </a:r>
            <a:r>
              <a:rPr lang="en-US" sz="2000" dirty="0">
                <a:latin typeface="Franklin Gothic Book"/>
                <a:cs typeface="Franklin Gothic Book"/>
              </a:rPr>
              <a:t> </a:t>
            </a:r>
            <a:r>
              <a:rPr lang="en-US" sz="2000" dirty="0" smtClean="0">
                <a:latin typeface="Franklin Gothic Book"/>
                <a:cs typeface="Franklin Gothic Book"/>
              </a:rPr>
              <a:t>mass, phases, hierarchy</a:t>
            </a:r>
          </a:p>
          <a:p>
            <a:pPr lvl="1"/>
            <a:r>
              <a:rPr lang="en-US" sz="2000" dirty="0" smtClean="0">
                <a:latin typeface="Franklin Gothic Book"/>
                <a:cs typeface="Franklin Gothic Book"/>
              </a:rPr>
              <a:t>Nuclear matrix elements</a:t>
            </a:r>
          </a:p>
          <a:p>
            <a:pPr marL="0" indent="0">
              <a:buNone/>
            </a:pPr>
            <a:endParaRPr lang="en-US" sz="2400" baseline="-25000" dirty="0">
              <a:latin typeface="Franklin Gothic Book"/>
              <a:cs typeface="Franklin Gothic Book"/>
            </a:endParaRPr>
          </a:p>
          <a:p>
            <a:endParaRPr lang="en-US" sz="2400" dirty="0">
              <a:latin typeface="Franklin Gothic Book"/>
              <a:cs typeface="Franklin Gothic Book"/>
            </a:endParaRPr>
          </a:p>
        </p:txBody>
      </p:sp>
      <p:pic>
        <p:nvPicPr>
          <p:cNvPr id="42" name="Picture 41" descr="0nBB_lifetim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04540" y="1520325"/>
            <a:ext cx="3643775" cy="881855"/>
          </a:xfrm>
          <a:prstGeom prst="rect">
            <a:avLst/>
          </a:prstGeom>
        </p:spPr>
      </p:pic>
      <p:pic>
        <p:nvPicPr>
          <p:cNvPr id="43" name="Picture 42" descr="mBB_formula.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2289" y="1587772"/>
            <a:ext cx="2132771" cy="726050"/>
          </a:xfrm>
          <a:prstGeom prst="rect">
            <a:avLst/>
          </a:prstGeom>
        </p:spPr>
      </p:pic>
      <p:pic>
        <p:nvPicPr>
          <p:cNvPr id="44" name="Picture 43" descr="Screen Shot 2015-07-16 at 4.34.33 PM.png"/>
          <p:cNvPicPr>
            <a:picLocks noChangeAspect="1"/>
          </p:cNvPicPr>
          <p:nvPr/>
        </p:nvPicPr>
        <p:blipFill rotWithShape="1">
          <a:blip r:embed="rId5" cstate="screen">
            <a:extLst>
              <a:ext uri="{28A0092B-C50C-407E-A947-70E740481C1C}">
                <a14:useLocalDpi xmlns:a14="http://schemas.microsoft.com/office/drawing/2010/main"/>
              </a:ext>
            </a:extLst>
          </a:blip>
          <a:srcRect l="796" r="-796"/>
          <a:stretch/>
        </p:blipFill>
        <p:spPr>
          <a:xfrm>
            <a:off x="218215" y="2590287"/>
            <a:ext cx="5207738" cy="3584054"/>
          </a:xfrm>
          <a:prstGeom prst="rect">
            <a:avLst/>
          </a:prstGeom>
        </p:spPr>
      </p:pic>
      <p:sp>
        <p:nvSpPr>
          <p:cNvPr id="33" name="TextBox 32"/>
          <p:cNvSpPr txBox="1"/>
          <p:nvPr/>
        </p:nvSpPr>
        <p:spPr>
          <a:xfrm>
            <a:off x="3106997" y="6174341"/>
            <a:ext cx="2130812" cy="246221"/>
          </a:xfrm>
          <a:prstGeom prst="rect">
            <a:avLst/>
          </a:prstGeom>
          <a:noFill/>
        </p:spPr>
        <p:txBody>
          <a:bodyPr wrap="square" rtlCol="0">
            <a:spAutoFit/>
          </a:bodyPr>
          <a:lstStyle/>
          <a:p>
            <a:pPr algn="r"/>
            <a:r>
              <a:rPr lang="en-US" sz="1000" dirty="0" smtClean="0">
                <a:solidFill>
                  <a:srgbClr val="7F7F7F"/>
                </a:solidFill>
                <a:latin typeface="Arial"/>
                <a:cs typeface="Arial"/>
              </a:rPr>
              <a:t>Figure courtesy of A. Schubert</a:t>
            </a:r>
          </a:p>
        </p:txBody>
      </p:sp>
      <p:sp>
        <p:nvSpPr>
          <p:cNvPr id="4" name="Date Placeholder 3"/>
          <p:cNvSpPr>
            <a:spLocks noGrp="1"/>
          </p:cNvSpPr>
          <p:nvPr>
            <p:ph type="dt" sz="half" idx="10"/>
          </p:nvPr>
        </p:nvSpPr>
        <p:spPr/>
        <p:txBody>
          <a:bodyPr/>
          <a:lstStyle/>
          <a:p>
            <a:fld id="{6C0C65F6-C57D-4F4F-8746-0E42A490D220}" type="datetime1">
              <a:rPr lang="en-US" smtClean="0"/>
              <a:t>8/3/17</a:t>
            </a:fld>
            <a:endParaRPr lang="en-US"/>
          </a:p>
        </p:txBody>
      </p:sp>
      <p:cxnSp>
        <p:nvCxnSpPr>
          <p:cNvPr id="11" name="Straight Connector 10"/>
          <p:cNvCxnSpPr/>
          <p:nvPr/>
        </p:nvCxnSpPr>
        <p:spPr>
          <a:xfrm flipH="1">
            <a:off x="1228298" y="1541534"/>
            <a:ext cx="351365" cy="719428"/>
          </a:xfrm>
          <a:prstGeom prst="line">
            <a:avLst/>
          </a:prstGeom>
          <a:ln w="28575" cmpd="sng">
            <a:prstDash val="dash"/>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1244362" y="1936332"/>
            <a:ext cx="362539" cy="324630"/>
          </a:xfrm>
          <a:prstGeom prst="line">
            <a:avLst/>
          </a:prstGeom>
          <a:ln w="28575" cmpd="sng">
            <a:prstDash val="dash"/>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1613541" y="1543212"/>
            <a:ext cx="638475" cy="0"/>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572317" y="2260962"/>
            <a:ext cx="1571859" cy="0"/>
          </a:xfrm>
          <a:prstGeom prst="straightConnector1">
            <a:avLst/>
          </a:prstGeom>
          <a:ln w="57150" cmpd="sng">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1606901" y="1927250"/>
            <a:ext cx="638475" cy="0"/>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1606901" y="1543212"/>
            <a:ext cx="6641" cy="384039"/>
          </a:xfrm>
          <a:prstGeom prst="straightConnector1">
            <a:avLst/>
          </a:prstGeom>
          <a:ln w="28575" cmpd="sng">
            <a:headEnd type="none"/>
            <a:tailEnd type="none"/>
          </a:ln>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1070058" y="1676800"/>
            <a:ext cx="4068573" cy="637022"/>
            <a:chOff x="1070058" y="1676800"/>
            <a:chExt cx="4068573" cy="637022"/>
          </a:xfrm>
        </p:grpSpPr>
        <p:sp>
          <p:nvSpPr>
            <p:cNvPr id="25" name="Line Callout 1 24"/>
            <p:cNvSpPr/>
            <p:nvPr/>
          </p:nvSpPr>
          <p:spPr>
            <a:xfrm>
              <a:off x="4431093" y="1676800"/>
              <a:ext cx="707538" cy="449555"/>
            </a:xfrm>
            <a:prstGeom prst="borderCallout1">
              <a:avLst>
                <a:gd name="adj1" fmla="val 105596"/>
                <a:gd name="adj2" fmla="val -17709"/>
                <a:gd name="adj3" fmla="val 110573"/>
                <a:gd name="adj4" fmla="val -395805"/>
              </a:avLst>
            </a:prstGeom>
            <a:noFill/>
            <a:ln w="38100" cmpd="sng">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Rectangle 25"/>
            <p:cNvSpPr/>
            <p:nvPr/>
          </p:nvSpPr>
          <p:spPr>
            <a:xfrm>
              <a:off x="1070058" y="2126355"/>
              <a:ext cx="509605" cy="1874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 name="Group 5"/>
          <p:cNvGrpSpPr/>
          <p:nvPr/>
        </p:nvGrpSpPr>
        <p:grpSpPr>
          <a:xfrm>
            <a:off x="1484964" y="1520324"/>
            <a:ext cx="4535583" cy="416008"/>
            <a:chOff x="1484964" y="1520324"/>
            <a:chExt cx="4535583" cy="416008"/>
          </a:xfrm>
        </p:grpSpPr>
        <p:sp>
          <p:nvSpPr>
            <p:cNvPr id="27" name="Line Callout 1 26"/>
            <p:cNvSpPr/>
            <p:nvPr/>
          </p:nvSpPr>
          <p:spPr>
            <a:xfrm>
              <a:off x="5326773" y="1520324"/>
              <a:ext cx="693774" cy="416008"/>
            </a:xfrm>
            <a:prstGeom prst="borderCallout1">
              <a:avLst>
                <a:gd name="adj1" fmla="val -18929"/>
                <a:gd name="adj2" fmla="val -11742"/>
                <a:gd name="adj3" fmla="val 53039"/>
                <a:gd name="adj4" fmla="val -510205"/>
              </a:avLst>
            </a:prstGeom>
            <a:noFill/>
            <a:ln w="38100" cmpd="sng">
              <a:solidFill>
                <a:srgbClr val="00009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Multiply 27"/>
            <p:cNvSpPr/>
            <p:nvPr/>
          </p:nvSpPr>
          <p:spPr>
            <a:xfrm>
              <a:off x="1484964" y="1587772"/>
              <a:ext cx="257154" cy="286048"/>
            </a:xfrm>
            <a:prstGeom prst="mathMultiply">
              <a:avLst/>
            </a:prstGeom>
            <a:solidFill>
              <a:srgbClr val="000090"/>
            </a:solidFill>
            <a:ln>
              <a:solidFill>
                <a:srgbClr val="00009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 name="Slide Number Placeholder 7"/>
          <p:cNvSpPr>
            <a:spLocks noGrp="1"/>
          </p:cNvSpPr>
          <p:nvPr>
            <p:ph type="sldNum" sz="quarter" idx="12"/>
          </p:nvPr>
        </p:nvSpPr>
        <p:spPr/>
        <p:txBody>
          <a:bodyPr/>
          <a:lstStyle/>
          <a:p>
            <a:pPr>
              <a:defRPr/>
            </a:pPr>
            <a:fld id="{A69DFFF7-9D80-8947-9405-CF6E9E218F4B}" type="slidenum">
              <a:rPr lang="en-US" smtClean="0"/>
              <a:pPr>
                <a:defRPr/>
              </a:pPr>
              <a:t>8</a:t>
            </a:fld>
            <a:endParaRPr lang="en-US" dirty="0"/>
          </a:p>
        </p:txBody>
      </p:sp>
    </p:spTree>
    <p:extLst>
      <p:ext uri="{BB962C8B-B14F-4D97-AF65-F5344CB8AC3E}">
        <p14:creationId xmlns:p14="http://schemas.microsoft.com/office/powerpoint/2010/main" val="29073231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bbSpec.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1268" y="1658571"/>
            <a:ext cx="4512732" cy="3073326"/>
          </a:xfrm>
          <a:prstGeom prst="rect">
            <a:avLst/>
          </a:prstGeom>
        </p:spPr>
      </p:pic>
      <p:pic>
        <p:nvPicPr>
          <p:cNvPr id="30" name="Picture 29" descr="bbSpec.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31268" y="1658571"/>
            <a:ext cx="4512732" cy="3060358"/>
          </a:xfrm>
          <a:prstGeom prst="rect">
            <a:avLst/>
          </a:prstGeom>
        </p:spPr>
      </p:pic>
      <p:sp>
        <p:nvSpPr>
          <p:cNvPr id="2" name="Title 1"/>
          <p:cNvSpPr>
            <a:spLocks noGrp="1"/>
          </p:cNvSpPr>
          <p:nvPr>
            <p:ph type="title"/>
          </p:nvPr>
        </p:nvSpPr>
        <p:spPr/>
        <p:txBody>
          <a:bodyPr/>
          <a:lstStyle/>
          <a:p>
            <a:r>
              <a:rPr lang="en-US" sz="3600" dirty="0" smtClean="0">
                <a:solidFill>
                  <a:srgbClr val="000090"/>
                </a:solidFill>
              </a:rPr>
              <a:t>How to Detect </a:t>
            </a:r>
            <a:r>
              <a:rPr lang="en-US" sz="3600" dirty="0" smtClean="0">
                <a:solidFill>
                  <a:srgbClr val="000090"/>
                </a:solidFill>
                <a:latin typeface="Geneva"/>
                <a:cs typeface="Geneva"/>
              </a:rPr>
              <a:t>0νββ</a:t>
            </a:r>
            <a:endParaRPr lang="en-US" sz="3600" dirty="0">
              <a:solidFill>
                <a:srgbClr val="000090"/>
              </a:solidFill>
            </a:endParaRPr>
          </a:p>
        </p:txBody>
      </p:sp>
      <p:sp>
        <p:nvSpPr>
          <p:cNvPr id="3" name="Content Placeholder 2"/>
          <p:cNvSpPr>
            <a:spLocks noGrp="1"/>
          </p:cNvSpPr>
          <p:nvPr>
            <p:ph idx="1"/>
          </p:nvPr>
        </p:nvSpPr>
        <p:spPr>
          <a:xfrm>
            <a:off x="385312" y="1567919"/>
            <a:ext cx="4410976" cy="3438474"/>
          </a:xfrm>
        </p:spPr>
        <p:txBody>
          <a:bodyPr/>
          <a:lstStyle/>
          <a:p>
            <a:r>
              <a:rPr lang="en-US" sz="2600" b="1" dirty="0" smtClean="0">
                <a:latin typeface="Franklin Gothic Book"/>
                <a:cs typeface="Franklin Gothic Book"/>
              </a:rPr>
              <a:t>Don’t </a:t>
            </a:r>
            <a:r>
              <a:rPr lang="en-US" sz="2600" b="1" dirty="0">
                <a:latin typeface="Franklin Gothic Book"/>
                <a:cs typeface="Franklin Gothic Book"/>
              </a:rPr>
              <a:t>detect neutrinos </a:t>
            </a:r>
            <a:r>
              <a:rPr lang="en-US" sz="2600" b="1" dirty="0" smtClean="0">
                <a:latin typeface="Franklin Gothic Book"/>
                <a:cs typeface="Franklin Gothic Book"/>
              </a:rPr>
              <a:t>directly</a:t>
            </a:r>
          </a:p>
          <a:p>
            <a:r>
              <a:rPr lang="en-US" sz="2600" dirty="0">
                <a:latin typeface="Franklin Gothic Book"/>
                <a:cs typeface="Franklin Gothic Book"/>
              </a:rPr>
              <a:t>Ignore the neutrinos, measure the rest of the </a:t>
            </a:r>
            <a:r>
              <a:rPr lang="en-US" sz="2600" dirty="0" smtClean="0">
                <a:latin typeface="Franklin Gothic Book"/>
                <a:cs typeface="Franklin Gothic Book"/>
              </a:rPr>
              <a:t>energy</a:t>
            </a:r>
            <a:endParaRPr lang="en-US" sz="2600" b="1" dirty="0">
              <a:latin typeface="Franklin Gothic Book"/>
              <a:cs typeface="Franklin Gothic Book"/>
            </a:endParaRPr>
          </a:p>
          <a:p>
            <a:r>
              <a:rPr lang="en-US" sz="2600" dirty="0" smtClean="0">
                <a:latin typeface="Franklin Gothic Book"/>
                <a:cs typeface="Franklin Gothic Book"/>
              </a:rPr>
              <a:t>Current </a:t>
            </a:r>
            <a:r>
              <a:rPr lang="en-US" sz="2600" dirty="0" smtClean="0">
                <a:latin typeface="Franklin Gothic Book"/>
                <a:cs typeface="Franklin Gothic Book"/>
              </a:rPr>
              <a:t>limits: </a:t>
            </a:r>
          </a:p>
          <a:p>
            <a:pPr marL="0" indent="0">
              <a:buNone/>
            </a:pPr>
            <a:r>
              <a:rPr lang="en-US" sz="2600" dirty="0" smtClean="0">
                <a:latin typeface="Franklin Gothic Book"/>
                <a:cs typeface="Franklin Gothic Book"/>
              </a:rPr>
              <a:t>	T</a:t>
            </a:r>
            <a:r>
              <a:rPr lang="en-US" sz="2600" baseline="-25000" dirty="0" smtClean="0">
                <a:latin typeface="Franklin Gothic Book"/>
                <a:cs typeface="Franklin Gothic Book"/>
              </a:rPr>
              <a:t>1/2 </a:t>
            </a:r>
            <a:r>
              <a:rPr lang="en-US" sz="2600" dirty="0" smtClean="0">
                <a:latin typeface="Franklin Gothic Book"/>
                <a:cs typeface="Franklin Gothic Book"/>
              </a:rPr>
              <a:t>&gt; 10</a:t>
            </a:r>
            <a:r>
              <a:rPr lang="en-US" sz="2600" baseline="30000" dirty="0" smtClean="0">
                <a:latin typeface="Franklin Gothic Book"/>
                <a:cs typeface="Franklin Gothic Book"/>
              </a:rPr>
              <a:t>25</a:t>
            </a:r>
            <a:r>
              <a:rPr lang="en-US" sz="2600" dirty="0" smtClean="0">
                <a:latin typeface="Franklin Gothic Book"/>
                <a:cs typeface="Franklin Gothic Book"/>
              </a:rPr>
              <a:t> years</a:t>
            </a:r>
          </a:p>
          <a:p>
            <a:r>
              <a:rPr lang="en-US" sz="2600" dirty="0" smtClean="0">
                <a:latin typeface="Franklin Gothic Book"/>
                <a:cs typeface="Franklin Gothic Book"/>
              </a:rPr>
              <a:t>Need </a:t>
            </a:r>
            <a:r>
              <a:rPr lang="en-US" sz="2600" dirty="0">
                <a:latin typeface="Franklin Gothic Book"/>
                <a:cs typeface="Franklin Gothic Book"/>
              </a:rPr>
              <a:t>a large mass, high </a:t>
            </a:r>
            <a:r>
              <a:rPr lang="en-US" sz="2600" dirty="0" smtClean="0">
                <a:latin typeface="Franklin Gothic Book"/>
                <a:cs typeface="Franklin Gothic Book"/>
              </a:rPr>
              <a:t>efficiency, low background</a:t>
            </a:r>
          </a:p>
        </p:txBody>
      </p:sp>
      <p:sp>
        <p:nvSpPr>
          <p:cNvPr id="5" name="Date Placeholder 4"/>
          <p:cNvSpPr>
            <a:spLocks noGrp="1"/>
          </p:cNvSpPr>
          <p:nvPr>
            <p:ph type="dt" sz="half" idx="10"/>
          </p:nvPr>
        </p:nvSpPr>
        <p:spPr/>
        <p:txBody>
          <a:bodyPr/>
          <a:lstStyle/>
          <a:p>
            <a:fld id="{A132DEAA-AEA0-F540-BF9B-7C6A37129662}" type="datetime1">
              <a:rPr lang="en-US" smtClean="0"/>
              <a:t>8/4/17</a:t>
            </a:fld>
            <a:endParaRPr lang="en-US"/>
          </a:p>
        </p:txBody>
      </p:sp>
      <p:sp>
        <p:nvSpPr>
          <p:cNvPr id="4" name="Slide Number Placeholder 3"/>
          <p:cNvSpPr>
            <a:spLocks noGrp="1"/>
          </p:cNvSpPr>
          <p:nvPr>
            <p:ph type="sldNum" sz="quarter" idx="12"/>
          </p:nvPr>
        </p:nvSpPr>
        <p:spPr/>
        <p:txBody>
          <a:bodyPr/>
          <a:lstStyle/>
          <a:p>
            <a:pPr>
              <a:defRPr/>
            </a:pPr>
            <a:fld id="{A69DFFF7-9D80-8947-9405-CF6E9E218F4B}" type="slidenum">
              <a:rPr lang="en-US" smtClean="0"/>
              <a:pPr>
                <a:defRPr/>
              </a:pPr>
              <a:t>9</a:t>
            </a:fld>
            <a:endParaRPr lang="en-US" dirty="0"/>
          </a:p>
        </p:txBody>
      </p:sp>
    </p:spTree>
    <p:extLst>
      <p:ext uri="{BB962C8B-B14F-4D97-AF65-F5344CB8AC3E}">
        <p14:creationId xmlns:p14="http://schemas.microsoft.com/office/powerpoint/2010/main" val="55156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11515</TotalTime>
  <Words>2422</Words>
  <Application>Microsoft Macintosh PowerPoint</Application>
  <PresentationFormat>On-screen Show (4:3)</PresentationFormat>
  <Paragraphs>538</Paragraphs>
  <Slides>48</Slides>
  <Notes>14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51" baseType="lpstr">
      <vt:lpstr>Default Theme</vt:lpstr>
      <vt:lpstr>Equation</vt:lpstr>
      <vt:lpstr>Microsoft Equation</vt:lpstr>
      <vt:lpstr>Surface Alpha Interactions in PPC HPGe Detectors:  Maximizing Sensitivity of 76Ge 0νββ Searches</vt:lpstr>
      <vt:lpstr>Outline</vt:lpstr>
      <vt:lpstr>Introduction to 0νββ</vt:lpstr>
      <vt:lpstr>Neutrino Basics</vt:lpstr>
      <vt:lpstr>Neutrino Mass</vt:lpstr>
      <vt:lpstr>Why Majorana Neutrinos?</vt:lpstr>
      <vt:lpstr>Neutrinoless Double Beta Decay</vt:lpstr>
      <vt:lpstr>The 0νββ Rate</vt:lpstr>
      <vt:lpstr>How to Detect 0νββ</vt:lpstr>
      <vt:lpstr>The Majorana Demonstrator</vt:lpstr>
      <vt:lpstr>The Present and Future of 76Ge 0νββ</vt:lpstr>
      <vt:lpstr>Discovery, Background, and Exposure</vt:lpstr>
      <vt:lpstr>Alpha Backgrounds</vt:lpstr>
      <vt:lpstr>The Majorana  Detector Unit</vt:lpstr>
      <vt:lpstr>PPC Detectors and  Low-Background Physics</vt:lpstr>
      <vt:lpstr>HPGe Detectors</vt:lpstr>
      <vt:lpstr>HPGe Detectors</vt:lpstr>
      <vt:lpstr>PPC Detectors</vt:lpstr>
      <vt:lpstr>Pulse Shape Discrimination with A/E</vt:lpstr>
      <vt:lpstr>Surface Events</vt:lpstr>
      <vt:lpstr>Identifying Surface  Alphas with DCR</vt:lpstr>
      <vt:lpstr>α Background in MJD</vt:lpstr>
      <vt:lpstr>GERDA’s α Background</vt:lpstr>
      <vt:lpstr>Detector Geometry and α Rejection</vt:lpstr>
      <vt:lpstr>Passivated Surface Pulse Shapes</vt:lpstr>
      <vt:lpstr>The DCR PSD Parameter</vt:lpstr>
      <vt:lpstr>Preliminary Tests in MJD</vt:lpstr>
      <vt:lpstr>Measuring PPC  Response with TUBE</vt:lpstr>
      <vt:lpstr>The TUM Upside-Down BEGe (TUBE) Scanner</vt:lpstr>
      <vt:lpstr>TUBE Measurements</vt:lpstr>
      <vt:lpstr>Alpha Energy</vt:lpstr>
      <vt:lpstr>E vs. R</vt:lpstr>
      <vt:lpstr>Alpha DCR</vt:lpstr>
      <vt:lpstr>Unexpected Result: DCR Stability</vt:lpstr>
      <vt:lpstr>DCR vs. R</vt:lpstr>
      <vt:lpstr>Charge Loss Mechanism</vt:lpstr>
      <vt:lpstr>A/E and DCR Complementarity</vt:lpstr>
      <vt:lpstr>A/E and DCR α Rejection Power</vt:lpstr>
      <vt:lpstr>Alpha Backgrounds in MJD</vt:lpstr>
      <vt:lpstr>DCR and Alpha Backgrounds</vt:lpstr>
      <vt:lpstr>Pin-point Background Modeling</vt:lpstr>
      <vt:lpstr>Testing Two Models</vt:lpstr>
      <vt:lpstr>Fitting to α Source</vt:lpstr>
      <vt:lpstr>Conclusion</vt:lpstr>
      <vt:lpstr>Thank You to:</vt:lpstr>
      <vt:lpstr>Extra Slides</vt:lpstr>
      <vt:lpstr>Unexpected Result: DCR Stability</vt:lpstr>
      <vt:lpstr>MJD Alpha Backgrounds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Alpha Interactions in PPC HPGe Detectors:  Maximizing Sensitivity of 76Ge 0νββ Searches</dc:title>
  <dc:creator>Julieta  Gruszko</dc:creator>
  <cp:lastModifiedBy>Julieta  Gruszko</cp:lastModifiedBy>
  <cp:revision>226</cp:revision>
  <dcterms:created xsi:type="dcterms:W3CDTF">2017-07-26T23:05:24Z</dcterms:created>
  <dcterms:modified xsi:type="dcterms:W3CDTF">2017-08-04T16:08:37Z</dcterms:modified>
</cp:coreProperties>
</file>